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48"/>
  </p:notesMasterIdLst>
  <p:sldIdLst>
    <p:sldId id="256" r:id="rId2"/>
    <p:sldId id="258" r:id="rId3"/>
    <p:sldId id="321" r:id="rId4"/>
    <p:sldId id="284" r:id="rId5"/>
    <p:sldId id="260" r:id="rId6"/>
    <p:sldId id="259" r:id="rId7"/>
    <p:sldId id="261" r:id="rId8"/>
    <p:sldId id="292" r:id="rId9"/>
    <p:sldId id="294" r:id="rId10"/>
    <p:sldId id="302" r:id="rId11"/>
    <p:sldId id="295" r:id="rId12"/>
    <p:sldId id="296" r:id="rId13"/>
    <p:sldId id="297" r:id="rId14"/>
    <p:sldId id="303" r:id="rId15"/>
    <p:sldId id="298" r:id="rId16"/>
    <p:sldId id="299" r:id="rId17"/>
    <p:sldId id="304" r:id="rId18"/>
    <p:sldId id="300" r:id="rId19"/>
    <p:sldId id="305" r:id="rId20"/>
    <p:sldId id="308" r:id="rId21"/>
    <p:sldId id="312" r:id="rId22"/>
    <p:sldId id="313" r:id="rId23"/>
    <p:sldId id="314" r:id="rId24"/>
    <p:sldId id="307" r:id="rId25"/>
    <p:sldId id="309" r:id="rId26"/>
    <p:sldId id="310" r:id="rId27"/>
    <p:sldId id="311" r:id="rId28"/>
    <p:sldId id="290" r:id="rId29"/>
    <p:sldId id="319" r:id="rId30"/>
    <p:sldId id="320" r:id="rId31"/>
    <p:sldId id="262" r:id="rId32"/>
    <p:sldId id="317" r:id="rId33"/>
    <p:sldId id="316" r:id="rId34"/>
    <p:sldId id="322" r:id="rId35"/>
    <p:sldId id="324" r:id="rId36"/>
    <p:sldId id="325" r:id="rId37"/>
    <p:sldId id="326" r:id="rId38"/>
    <p:sldId id="327" r:id="rId39"/>
    <p:sldId id="318" r:id="rId40"/>
    <p:sldId id="330" r:id="rId41"/>
    <p:sldId id="277" r:id="rId42"/>
    <p:sldId id="275" r:id="rId43"/>
    <p:sldId id="331" r:id="rId44"/>
    <p:sldId id="332" r:id="rId45"/>
    <p:sldId id="333" r:id="rId46"/>
    <p:sldId id="278" r:id="rId47"/>
  </p:sldIdLst>
  <p:sldSz cx="9144000" cy="5143500" type="screen16x9"/>
  <p:notesSz cx="6858000" cy="9144000"/>
  <p:embeddedFontLst>
    <p:embeddedFont>
      <p:font typeface="Bahnschrift" panose="020B0502040204020203" pitchFamily="34" charset="0"/>
      <p:regular r:id="rId49"/>
      <p:bold r:id="rId50"/>
    </p:embeddedFont>
    <p:embeddedFont>
      <p:font typeface="Muli" panose="020B0604020202020204" charset="0"/>
      <p:regular r:id="rId51"/>
      <p:bold r:id="rId52"/>
      <p:italic r:id="rId53"/>
      <p:boldItalic r:id="rId54"/>
    </p:embeddedFont>
    <p:embeddedFont>
      <p:font typeface="Muli Light" panose="020B0604020202020204" charset="0"/>
      <p:regular r:id="rId55"/>
      <p:bold r:id="rId56"/>
      <p:italic r:id="rId57"/>
      <p:boldItalic r:id="rId58"/>
    </p:embeddedFont>
    <p:embeddedFont>
      <p:font typeface="Poppins" panose="020B0604020202020204" charset="0"/>
      <p:regular r:id="rId59"/>
      <p:bold r:id="rId60"/>
      <p:italic r:id="rId61"/>
      <p:boldItalic r:id="rId62"/>
    </p:embeddedFont>
    <p:embeddedFont>
      <p:font typeface="Poppins Light" panose="020B0604020202020204" charset="0"/>
      <p:regular r:id="rId63"/>
      <p:bold r:id="rId64"/>
      <p:italic r:id="rId65"/>
      <p:boldItalic r:id="rId66"/>
    </p:embeddedFont>
    <p:embeddedFont>
      <p:font typeface="Tw Cen MT" panose="020B0602020104020603" pitchFamily="3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617D"/>
    <a:srgbClr val="8D94B0"/>
    <a:srgbClr val="A7D86D"/>
    <a:srgbClr val="B4E178"/>
    <a:srgbClr val="F86D70"/>
    <a:srgbClr val="3F3D56"/>
    <a:srgbClr val="4D8AF0"/>
    <a:srgbClr val="72351C"/>
    <a:srgbClr val="B9BBC1"/>
    <a:srgbClr val="A7A4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846B6-7209-4612-8686-96E8734E216C}">
  <a:tblStyle styleId="{69C846B6-7209-4612-8686-96E8734E216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5" autoAdjust="0"/>
    <p:restoredTop sz="94660"/>
  </p:normalViewPr>
  <p:slideViewPr>
    <p:cSldViewPr snapToGrid="0">
      <p:cViewPr varScale="1">
        <p:scale>
          <a:sx n="90" d="100"/>
          <a:sy n="90" d="100"/>
        </p:scale>
        <p:origin x="71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5.fntdata"/><Relationship Id="rId68" Type="http://schemas.openxmlformats.org/officeDocument/2006/relationships/font" Target="fonts/font20.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1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font" Target="fonts/font3.fntdata"/><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6.xml"/><Relationship Id="rId71" Type="http://schemas.openxmlformats.org/officeDocument/2006/relationships/presProps" Target="presProps.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1700512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9294949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702242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9188771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9662736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3040542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50196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33560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24288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081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6274994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038401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4581150" y="1759800"/>
            <a:ext cx="4371926" cy="3210074"/>
          </a:xfrm>
          <a:prstGeom prst="rect">
            <a:avLst/>
          </a:prstGeom>
          <a:noFill/>
          <a:ln>
            <a:noFill/>
          </a:ln>
        </p:spPr>
      </p:pic>
      <p:sp>
        <p:nvSpPr>
          <p:cNvPr id="11" name="Google Shape;11;p2"/>
          <p:cNvSpPr txBox="1">
            <a:spLocks noGrp="1"/>
          </p:cNvSpPr>
          <p:nvPr>
            <p:ph type="ctrTitle"/>
          </p:nvPr>
        </p:nvSpPr>
        <p:spPr>
          <a:xfrm>
            <a:off x="685800" y="696425"/>
            <a:ext cx="5391000" cy="2930400"/>
          </a:xfrm>
          <a:prstGeom prst="rect">
            <a:avLst/>
          </a:prstGeom>
        </p:spPr>
        <p:txBody>
          <a:bodyPr spcFirstLastPara="1" wrap="square" lIns="0" tIns="0" rIns="0" bIns="0" anchor="t"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5150275" y="2175625"/>
            <a:ext cx="3879000" cy="2870460"/>
          </a:xfrm>
          <a:prstGeom prst="rect">
            <a:avLst/>
          </a:prstGeom>
          <a:noFill/>
          <a:ln>
            <a:noFill/>
          </a:ln>
        </p:spPr>
      </p:pic>
      <p:sp>
        <p:nvSpPr>
          <p:cNvPr id="14" name="Google Shape;14;p3"/>
          <p:cNvSpPr txBox="1">
            <a:spLocks noGrp="1"/>
          </p:cNvSpPr>
          <p:nvPr>
            <p:ph type="ctrTitle"/>
          </p:nvPr>
        </p:nvSpPr>
        <p:spPr>
          <a:xfrm>
            <a:off x="685800" y="1811950"/>
            <a:ext cx="4973100" cy="1159800"/>
          </a:xfrm>
          <a:prstGeom prst="rect">
            <a:avLst/>
          </a:prstGeom>
        </p:spPr>
        <p:txBody>
          <a:bodyPr spcFirstLastPara="1" wrap="square" lIns="0" tIns="0" rIns="0" bIns="0" anchor="b"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685800" y="3144850"/>
            <a:ext cx="2493600" cy="784800"/>
          </a:xfrm>
          <a:prstGeom prst="rect">
            <a:avLst/>
          </a:prstGeom>
        </p:spPr>
        <p:txBody>
          <a:bodyPr spcFirstLastPara="1" wrap="square" lIns="0" tIns="0" rIns="0" bIns="0" anchor="t" anchorCtr="0"/>
          <a:lstStyle>
            <a:lvl1pPr lvl="0" rtl="0">
              <a:spcBef>
                <a:spcPts val="0"/>
              </a:spcBef>
              <a:spcAft>
                <a:spcPts val="0"/>
              </a:spcAft>
              <a:buClr>
                <a:srgbClr val="A7A4BC"/>
              </a:buClr>
              <a:buSzPts val="1800"/>
              <a:buNone/>
              <a:defRPr sz="1800">
                <a:solidFill>
                  <a:srgbClr val="A7A4BC"/>
                </a:solidFill>
              </a:defRPr>
            </a:lvl1pPr>
            <a:lvl2pPr lvl="1" rtl="0">
              <a:spcBef>
                <a:spcPts val="0"/>
              </a:spcBef>
              <a:spcAft>
                <a:spcPts val="0"/>
              </a:spcAft>
              <a:buClr>
                <a:srgbClr val="A7A4BC"/>
              </a:buClr>
              <a:buSzPts val="1800"/>
              <a:buNone/>
              <a:defRPr sz="1800">
                <a:solidFill>
                  <a:srgbClr val="A7A4BC"/>
                </a:solidFill>
              </a:defRPr>
            </a:lvl2pPr>
            <a:lvl3pPr lvl="2" rtl="0">
              <a:spcBef>
                <a:spcPts val="0"/>
              </a:spcBef>
              <a:spcAft>
                <a:spcPts val="0"/>
              </a:spcAft>
              <a:buClr>
                <a:srgbClr val="A7A4BC"/>
              </a:buClr>
              <a:buSzPts val="1800"/>
              <a:buNone/>
              <a:defRPr sz="1800">
                <a:solidFill>
                  <a:srgbClr val="A7A4BC"/>
                </a:solidFill>
              </a:defRPr>
            </a:lvl3pPr>
            <a:lvl4pPr lvl="3" rtl="0">
              <a:spcBef>
                <a:spcPts val="0"/>
              </a:spcBef>
              <a:spcAft>
                <a:spcPts val="0"/>
              </a:spcAft>
              <a:buClr>
                <a:srgbClr val="A7A4BC"/>
              </a:buClr>
              <a:buSzPts val="1800"/>
              <a:buNone/>
              <a:defRPr sz="1800">
                <a:solidFill>
                  <a:srgbClr val="A7A4BC"/>
                </a:solidFill>
              </a:defRPr>
            </a:lvl4pPr>
            <a:lvl5pPr lvl="4" rtl="0">
              <a:spcBef>
                <a:spcPts val="0"/>
              </a:spcBef>
              <a:spcAft>
                <a:spcPts val="0"/>
              </a:spcAft>
              <a:buClr>
                <a:srgbClr val="A7A4BC"/>
              </a:buClr>
              <a:buSzPts val="1800"/>
              <a:buNone/>
              <a:defRPr sz="1800">
                <a:solidFill>
                  <a:srgbClr val="A7A4BC"/>
                </a:solidFill>
              </a:defRPr>
            </a:lvl5pPr>
            <a:lvl6pPr lvl="5" rtl="0">
              <a:spcBef>
                <a:spcPts val="0"/>
              </a:spcBef>
              <a:spcAft>
                <a:spcPts val="0"/>
              </a:spcAft>
              <a:buClr>
                <a:srgbClr val="A7A4BC"/>
              </a:buClr>
              <a:buSzPts val="1800"/>
              <a:buNone/>
              <a:defRPr sz="1800">
                <a:solidFill>
                  <a:srgbClr val="A7A4BC"/>
                </a:solidFill>
              </a:defRPr>
            </a:lvl6pPr>
            <a:lvl7pPr lvl="6" rtl="0">
              <a:spcBef>
                <a:spcPts val="0"/>
              </a:spcBef>
              <a:spcAft>
                <a:spcPts val="0"/>
              </a:spcAft>
              <a:buClr>
                <a:srgbClr val="A7A4BC"/>
              </a:buClr>
              <a:buSzPts val="1800"/>
              <a:buNone/>
              <a:defRPr sz="1800">
                <a:solidFill>
                  <a:srgbClr val="A7A4BC"/>
                </a:solidFill>
              </a:defRPr>
            </a:lvl7pPr>
            <a:lvl8pPr lvl="7" rtl="0">
              <a:spcBef>
                <a:spcPts val="0"/>
              </a:spcBef>
              <a:spcAft>
                <a:spcPts val="0"/>
              </a:spcAft>
              <a:buClr>
                <a:srgbClr val="A7A4BC"/>
              </a:buClr>
              <a:buSzPts val="1800"/>
              <a:buNone/>
              <a:defRPr sz="1800">
                <a:solidFill>
                  <a:srgbClr val="A7A4BC"/>
                </a:solidFill>
              </a:defRPr>
            </a:lvl8pPr>
            <a:lvl9pPr lvl="8" rtl="0">
              <a:spcBef>
                <a:spcPts val="0"/>
              </a:spcBef>
              <a:spcAft>
                <a:spcPts val="0"/>
              </a:spcAft>
              <a:buClr>
                <a:srgbClr val="A7A4BC"/>
              </a:buClr>
              <a:buSzPts val="1800"/>
              <a:buNone/>
              <a:defRPr sz="1800">
                <a:solidFill>
                  <a:srgbClr val="A7A4BC"/>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6"/>
        <p:cNvGrpSpPr/>
        <p:nvPr/>
      </p:nvGrpSpPr>
      <p:grpSpPr>
        <a:xfrm>
          <a:off x="0" y="0"/>
          <a:ext cx="0" cy="0"/>
          <a:chOff x="0" y="0"/>
          <a:chExt cx="0" cy="0"/>
        </a:xfrm>
      </p:grpSpPr>
      <p:pic>
        <p:nvPicPr>
          <p:cNvPr id="17" name="Google Shape;17;p4"/>
          <p:cNvPicPr preferRelativeResize="0"/>
          <p:nvPr/>
        </p:nvPicPr>
        <p:blipFill>
          <a:blip r:embed="rId2">
            <a:alphaModFix/>
          </a:blip>
          <a:stretch>
            <a:fillRect/>
          </a:stretch>
        </p:blipFill>
        <p:spPr>
          <a:xfrm>
            <a:off x="5074072" y="2340786"/>
            <a:ext cx="3879000" cy="2629082"/>
          </a:xfrm>
          <a:prstGeom prst="rect">
            <a:avLst/>
          </a:prstGeom>
          <a:noFill/>
          <a:ln>
            <a:noFill/>
          </a:ln>
        </p:spPr>
      </p:pic>
      <p:sp>
        <p:nvSpPr>
          <p:cNvPr id="18" name="Google Shape;18;p4"/>
          <p:cNvSpPr txBox="1">
            <a:spLocks noGrp="1"/>
          </p:cNvSpPr>
          <p:nvPr>
            <p:ph type="body" idx="1"/>
          </p:nvPr>
        </p:nvSpPr>
        <p:spPr>
          <a:xfrm>
            <a:off x="962850" y="919975"/>
            <a:ext cx="4469100" cy="3342000"/>
          </a:xfrm>
          <a:prstGeom prst="rect">
            <a:avLst/>
          </a:prstGeom>
        </p:spPr>
        <p:txBody>
          <a:bodyPr spcFirstLastPara="1" wrap="square" lIns="0" tIns="0" rIns="0" bIns="0" anchor="t" anchorCtr="0"/>
          <a:lstStyle>
            <a:lvl1pPr marL="457200" lvl="0" indent="-431800" rtl="0">
              <a:lnSpc>
                <a:spcPct val="115000"/>
              </a:lnSpc>
              <a:spcBef>
                <a:spcPts val="600"/>
              </a:spcBef>
              <a:spcAft>
                <a:spcPts val="0"/>
              </a:spcAft>
              <a:buClr>
                <a:srgbClr val="A7A4BC"/>
              </a:buClr>
              <a:buSzPts val="3200"/>
              <a:buChar char="●"/>
              <a:defRPr sz="3200">
                <a:solidFill>
                  <a:srgbClr val="A7A4BC"/>
                </a:solidFill>
              </a:defRPr>
            </a:lvl1pPr>
            <a:lvl2pPr marL="914400" lvl="1" indent="-431800" rtl="0">
              <a:lnSpc>
                <a:spcPct val="115000"/>
              </a:lnSpc>
              <a:spcBef>
                <a:spcPts val="0"/>
              </a:spcBef>
              <a:spcAft>
                <a:spcPts val="0"/>
              </a:spcAft>
              <a:buSzPts val="3200"/>
              <a:buChar char="○"/>
              <a:defRPr sz="3200">
                <a:solidFill>
                  <a:srgbClr val="A7A4BC"/>
                </a:solidFill>
              </a:defRPr>
            </a:lvl2pPr>
            <a:lvl3pPr marL="1371600" lvl="2" indent="-431800" rtl="0">
              <a:lnSpc>
                <a:spcPct val="115000"/>
              </a:lnSpc>
              <a:spcBef>
                <a:spcPts val="0"/>
              </a:spcBef>
              <a:spcAft>
                <a:spcPts val="0"/>
              </a:spcAft>
              <a:buSzPts val="3200"/>
              <a:buChar char="■"/>
              <a:defRPr sz="3200">
                <a:solidFill>
                  <a:srgbClr val="A7A4BC"/>
                </a:solidFill>
              </a:defRPr>
            </a:lvl3pPr>
            <a:lvl4pPr marL="1828800" lvl="3" indent="-431800" rtl="0">
              <a:lnSpc>
                <a:spcPct val="115000"/>
              </a:lnSpc>
              <a:spcBef>
                <a:spcPts val="0"/>
              </a:spcBef>
              <a:spcAft>
                <a:spcPts val="0"/>
              </a:spcAft>
              <a:buSzPts val="3200"/>
              <a:buChar char="●"/>
              <a:defRPr sz="3200">
                <a:solidFill>
                  <a:srgbClr val="A7A4BC"/>
                </a:solidFill>
              </a:defRPr>
            </a:lvl4pPr>
            <a:lvl5pPr marL="2286000" lvl="4" indent="-431800" rtl="0">
              <a:lnSpc>
                <a:spcPct val="115000"/>
              </a:lnSpc>
              <a:spcBef>
                <a:spcPts val="0"/>
              </a:spcBef>
              <a:spcAft>
                <a:spcPts val="0"/>
              </a:spcAft>
              <a:buSzPts val="3200"/>
              <a:buChar char="○"/>
              <a:defRPr sz="3200">
                <a:solidFill>
                  <a:srgbClr val="A7A4BC"/>
                </a:solidFill>
              </a:defRPr>
            </a:lvl5pPr>
            <a:lvl6pPr marL="2743200" lvl="5" indent="-431800" rtl="0">
              <a:lnSpc>
                <a:spcPct val="115000"/>
              </a:lnSpc>
              <a:spcBef>
                <a:spcPts val="0"/>
              </a:spcBef>
              <a:spcAft>
                <a:spcPts val="0"/>
              </a:spcAft>
              <a:buSzPts val="3200"/>
              <a:buChar char="■"/>
              <a:defRPr sz="3200">
                <a:solidFill>
                  <a:srgbClr val="A7A4BC"/>
                </a:solidFill>
              </a:defRPr>
            </a:lvl6pPr>
            <a:lvl7pPr marL="3200400" lvl="6" indent="-431800" rtl="0">
              <a:lnSpc>
                <a:spcPct val="115000"/>
              </a:lnSpc>
              <a:spcBef>
                <a:spcPts val="0"/>
              </a:spcBef>
              <a:spcAft>
                <a:spcPts val="0"/>
              </a:spcAft>
              <a:buSzPts val="3200"/>
              <a:buChar char="●"/>
              <a:defRPr sz="3200">
                <a:solidFill>
                  <a:srgbClr val="A7A4BC"/>
                </a:solidFill>
              </a:defRPr>
            </a:lvl7pPr>
            <a:lvl8pPr marL="3657600" lvl="7" indent="-431800" rtl="0">
              <a:lnSpc>
                <a:spcPct val="115000"/>
              </a:lnSpc>
              <a:spcBef>
                <a:spcPts val="0"/>
              </a:spcBef>
              <a:spcAft>
                <a:spcPts val="0"/>
              </a:spcAft>
              <a:buSzPts val="3200"/>
              <a:buChar char="○"/>
              <a:defRPr sz="3200">
                <a:solidFill>
                  <a:srgbClr val="A7A4BC"/>
                </a:solidFill>
              </a:defRPr>
            </a:lvl8pPr>
            <a:lvl9pPr marL="4114800" lvl="8" indent="-431800">
              <a:lnSpc>
                <a:spcPct val="115000"/>
              </a:lnSpc>
              <a:spcBef>
                <a:spcPts val="0"/>
              </a:spcBef>
              <a:spcAft>
                <a:spcPts val="0"/>
              </a:spcAft>
              <a:buSzPts val="3200"/>
              <a:buChar char="■"/>
              <a:defRPr sz="3200">
                <a:solidFill>
                  <a:srgbClr val="A7A4BC"/>
                </a:solidFill>
              </a:defRPr>
            </a:lvl9pPr>
          </a:lstStyle>
          <a:p>
            <a:endParaRPr/>
          </a:p>
        </p:txBody>
      </p:sp>
      <p:sp>
        <p:nvSpPr>
          <p:cNvPr id="19" name="Google Shape;19;p4"/>
          <p:cNvSpPr txBox="1"/>
          <p:nvPr/>
        </p:nvSpPr>
        <p:spPr>
          <a:xfrm>
            <a:off x="390571" y="571075"/>
            <a:ext cx="648000" cy="653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9600" b="1">
                <a:solidFill>
                  <a:srgbClr val="A7D86D"/>
                </a:solidFill>
                <a:latin typeface="Muli"/>
                <a:ea typeface="Muli"/>
                <a:cs typeface="Muli"/>
                <a:sym typeface="Muli"/>
              </a:rPr>
              <a:t>“</a:t>
            </a:r>
            <a:endParaRPr sz="9600" b="1">
              <a:solidFill>
                <a:srgbClr val="A7D86D"/>
              </a:solidFill>
              <a:latin typeface="Muli"/>
              <a:ea typeface="Muli"/>
              <a:cs typeface="Muli"/>
              <a:sym typeface="Muli"/>
            </a:endParaRPr>
          </a:p>
        </p:txBody>
      </p:sp>
      <p:sp>
        <p:nvSpPr>
          <p:cNvPr id="20" name="Google Shape;20;p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a:off x="5289349" y="2301324"/>
            <a:ext cx="3702249" cy="2686125"/>
          </a:xfrm>
          <a:prstGeom prst="rect">
            <a:avLst/>
          </a:prstGeom>
          <a:noFill/>
          <a:ln>
            <a:noFill/>
          </a:ln>
        </p:spPr>
      </p:pic>
      <p:sp>
        <p:nvSpPr>
          <p:cNvPr id="23" name="Google Shape;23;p5"/>
          <p:cNvSpPr txBox="1">
            <a:spLocks noGrp="1"/>
          </p:cNvSpPr>
          <p:nvPr>
            <p:ph type="title"/>
          </p:nvPr>
        </p:nvSpPr>
        <p:spPr>
          <a:xfrm>
            <a:off x="457200" y="1044175"/>
            <a:ext cx="6300300" cy="857400"/>
          </a:xfrm>
          <a:prstGeom prst="rect">
            <a:avLst/>
          </a:prstGeom>
        </p:spPr>
        <p:txBody>
          <a:bodyPr spcFirstLastPara="1" wrap="square" lIns="0" tIns="0" rIns="0" bIns="0" anchor="b" anchorCtr="0"/>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4" name="Google Shape;24;p5"/>
          <p:cNvSpPr txBox="1">
            <a:spLocks noGrp="1"/>
          </p:cNvSpPr>
          <p:nvPr>
            <p:ph type="body" idx="1"/>
          </p:nvPr>
        </p:nvSpPr>
        <p:spPr>
          <a:xfrm>
            <a:off x="457200" y="2038350"/>
            <a:ext cx="4929300" cy="1862700"/>
          </a:xfrm>
          <a:prstGeom prst="rect">
            <a:avLst/>
          </a:prstGeom>
        </p:spPr>
        <p:txBody>
          <a:bodyPr spcFirstLastPara="1" wrap="square" lIns="0" tIns="0" rIns="0" bIns="0" anchor="t" anchorCtr="0"/>
          <a:lstStyle>
            <a:lvl1pPr marL="457200" lvl="0" indent="-368300">
              <a:spcBef>
                <a:spcPts val="600"/>
              </a:spcBef>
              <a:spcAft>
                <a:spcPts val="0"/>
              </a:spcAft>
              <a:buSzPts val="22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25" name="Google Shape;25;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pic>
        <p:nvPicPr>
          <p:cNvPr id="46" name="Google Shape;46;p9"/>
          <p:cNvPicPr preferRelativeResize="0"/>
          <p:nvPr/>
        </p:nvPicPr>
        <p:blipFill>
          <a:blip r:embed="rId2">
            <a:alphaModFix/>
          </a:blip>
          <a:stretch>
            <a:fillRect/>
          </a:stretch>
        </p:blipFill>
        <p:spPr>
          <a:xfrm>
            <a:off x="5872725" y="2225700"/>
            <a:ext cx="3118876" cy="2765399"/>
          </a:xfrm>
          <a:prstGeom prst="rect">
            <a:avLst/>
          </a:prstGeom>
          <a:noFill/>
          <a:ln>
            <a:noFill/>
          </a:ln>
        </p:spPr>
      </p:pic>
      <p:sp>
        <p:nvSpPr>
          <p:cNvPr id="47" name="Google Shape;47;p9"/>
          <p:cNvSpPr txBox="1">
            <a:spLocks noGrp="1"/>
          </p:cNvSpPr>
          <p:nvPr>
            <p:ph type="title"/>
          </p:nvPr>
        </p:nvSpPr>
        <p:spPr>
          <a:xfrm>
            <a:off x="457200" y="1044175"/>
            <a:ext cx="6300300" cy="857400"/>
          </a:xfrm>
          <a:prstGeom prst="rect">
            <a:avLst/>
          </a:prstGeom>
        </p:spPr>
        <p:txBody>
          <a:bodyPr spcFirstLastPara="1" wrap="square" lIns="0" tIns="0" rIns="0" bIns="0" anchor="b" anchorCtr="0"/>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8" name="Google Shape;48;p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pic>
        <p:nvPicPr>
          <p:cNvPr id="57" name="Google Shape;57;p12"/>
          <p:cNvPicPr preferRelativeResize="0"/>
          <p:nvPr/>
        </p:nvPicPr>
        <p:blipFill>
          <a:blip r:embed="rId2">
            <a:alphaModFix/>
          </a:blip>
          <a:stretch>
            <a:fillRect/>
          </a:stretch>
        </p:blipFill>
        <p:spPr>
          <a:xfrm>
            <a:off x="5541170" y="2518284"/>
            <a:ext cx="3450425" cy="2472825"/>
          </a:xfrm>
          <a:prstGeom prst="rect">
            <a:avLst/>
          </a:prstGeom>
          <a:noFill/>
          <a:ln>
            <a:noFill/>
          </a:ln>
        </p:spPr>
      </p:pic>
      <p:sp>
        <p:nvSpPr>
          <p:cNvPr id="58" name="Google Shape;58;p1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no illustration">
  <p:cSld name="BLANK_1">
    <p:spTree>
      <p:nvGrpSpPr>
        <p:cNvPr id="1" name="Shape 59"/>
        <p:cNvGrpSpPr/>
        <p:nvPr/>
      </p:nvGrpSpPr>
      <p:grpSpPr>
        <a:xfrm>
          <a:off x="0" y="0"/>
          <a:ext cx="0" cy="0"/>
          <a:chOff x="0" y="0"/>
          <a:chExt cx="0" cy="0"/>
        </a:xfrm>
      </p:grpSpPr>
      <p:sp>
        <p:nvSpPr>
          <p:cNvPr id="60" name="Google Shape;60;p1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044175"/>
            <a:ext cx="6300300" cy="857400"/>
          </a:xfrm>
          <a:prstGeom prst="rect">
            <a:avLst/>
          </a:prstGeom>
          <a:noFill/>
          <a:ln>
            <a:noFill/>
          </a:ln>
        </p:spPr>
        <p:txBody>
          <a:bodyPr spcFirstLastPara="1" wrap="square" lIns="0" tIns="0" rIns="0" bIns="0" anchor="b" anchorCtr="0"/>
          <a:lstStyle>
            <a:lvl1pPr lvl="0">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1pPr>
            <a:lvl2pPr lvl="1">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2pPr>
            <a:lvl3pPr lvl="2">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3pPr>
            <a:lvl4pPr lvl="3">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4pPr>
            <a:lvl5pPr lvl="4">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5pPr>
            <a:lvl6pPr lvl="5">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6pPr>
            <a:lvl7pPr lvl="6">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7pPr>
            <a:lvl8pPr lvl="7">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8pPr>
            <a:lvl9pPr lvl="8">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457200" y="2038350"/>
            <a:ext cx="4929300" cy="1862700"/>
          </a:xfrm>
          <a:prstGeom prst="rect">
            <a:avLst/>
          </a:prstGeom>
          <a:noFill/>
          <a:ln>
            <a:noFill/>
          </a:ln>
        </p:spPr>
        <p:txBody>
          <a:bodyPr spcFirstLastPara="1" wrap="square" lIns="0" tIns="0" rIns="0" bIns="0" anchor="t" anchorCtr="0"/>
          <a:lstStyle>
            <a:lvl1pPr marL="457200" lvl="0" indent="-368300">
              <a:lnSpc>
                <a:spcPct val="115000"/>
              </a:lnSpc>
              <a:spcBef>
                <a:spcPts val="600"/>
              </a:spcBef>
              <a:spcAft>
                <a:spcPts val="0"/>
              </a:spcAft>
              <a:buClr>
                <a:srgbClr val="A7D86D"/>
              </a:buClr>
              <a:buSzPts val="2200"/>
              <a:buFont typeface="Muli Light"/>
              <a:buChar char="●"/>
              <a:defRPr sz="2200">
                <a:solidFill>
                  <a:srgbClr val="65617D"/>
                </a:solidFill>
                <a:latin typeface="Muli Light"/>
                <a:ea typeface="Muli Light"/>
                <a:cs typeface="Muli Light"/>
                <a:sym typeface="Muli Light"/>
              </a:defRPr>
            </a:lvl1pPr>
            <a:lvl2pPr marL="914400" lvl="1"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2pPr>
            <a:lvl3pPr marL="1371600" lvl="2"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3pPr>
            <a:lvl4pPr marL="1828800" lvl="3"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4pPr>
            <a:lvl5pPr marL="2286000" lvl="4"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5pPr>
            <a:lvl6pPr marL="2743200" lvl="5"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6pPr>
            <a:lvl7pPr marL="3200400" lvl="6"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7pPr>
            <a:lvl8pPr marL="3657600" lvl="7"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8pPr>
            <a:lvl9pPr marL="4114800" lvl="8"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300">
                <a:solidFill>
                  <a:srgbClr val="A7D86D"/>
                </a:solidFill>
                <a:latin typeface="Poppins Light"/>
                <a:ea typeface="Poppins Light"/>
                <a:cs typeface="Poppins Light"/>
                <a:sym typeface="Poppins Light"/>
              </a:defRPr>
            </a:lvl1pPr>
            <a:lvl2pPr lvl="1" algn="r">
              <a:buNone/>
              <a:defRPr sz="1300">
                <a:solidFill>
                  <a:srgbClr val="A7D86D"/>
                </a:solidFill>
                <a:latin typeface="Poppins Light"/>
                <a:ea typeface="Poppins Light"/>
                <a:cs typeface="Poppins Light"/>
                <a:sym typeface="Poppins Light"/>
              </a:defRPr>
            </a:lvl2pPr>
            <a:lvl3pPr lvl="2" algn="r">
              <a:buNone/>
              <a:defRPr sz="1300">
                <a:solidFill>
                  <a:srgbClr val="A7D86D"/>
                </a:solidFill>
                <a:latin typeface="Poppins Light"/>
                <a:ea typeface="Poppins Light"/>
                <a:cs typeface="Poppins Light"/>
                <a:sym typeface="Poppins Light"/>
              </a:defRPr>
            </a:lvl3pPr>
            <a:lvl4pPr lvl="3" algn="r">
              <a:buNone/>
              <a:defRPr sz="1300">
                <a:solidFill>
                  <a:srgbClr val="A7D86D"/>
                </a:solidFill>
                <a:latin typeface="Poppins Light"/>
                <a:ea typeface="Poppins Light"/>
                <a:cs typeface="Poppins Light"/>
                <a:sym typeface="Poppins Light"/>
              </a:defRPr>
            </a:lvl4pPr>
            <a:lvl5pPr lvl="4" algn="r">
              <a:buNone/>
              <a:defRPr sz="1300">
                <a:solidFill>
                  <a:srgbClr val="A7D86D"/>
                </a:solidFill>
                <a:latin typeface="Poppins Light"/>
                <a:ea typeface="Poppins Light"/>
                <a:cs typeface="Poppins Light"/>
                <a:sym typeface="Poppins Light"/>
              </a:defRPr>
            </a:lvl5pPr>
            <a:lvl6pPr lvl="5" algn="r">
              <a:buNone/>
              <a:defRPr sz="1300">
                <a:solidFill>
                  <a:srgbClr val="A7D86D"/>
                </a:solidFill>
                <a:latin typeface="Poppins Light"/>
                <a:ea typeface="Poppins Light"/>
                <a:cs typeface="Poppins Light"/>
                <a:sym typeface="Poppins Light"/>
              </a:defRPr>
            </a:lvl6pPr>
            <a:lvl7pPr lvl="6" algn="r">
              <a:buNone/>
              <a:defRPr sz="1300">
                <a:solidFill>
                  <a:srgbClr val="A7D86D"/>
                </a:solidFill>
                <a:latin typeface="Poppins Light"/>
                <a:ea typeface="Poppins Light"/>
                <a:cs typeface="Poppins Light"/>
                <a:sym typeface="Poppins Light"/>
              </a:defRPr>
            </a:lvl7pPr>
            <a:lvl8pPr lvl="7" algn="r">
              <a:buNone/>
              <a:defRPr sz="1300">
                <a:solidFill>
                  <a:srgbClr val="A7D86D"/>
                </a:solidFill>
                <a:latin typeface="Poppins Light"/>
                <a:ea typeface="Poppins Light"/>
                <a:cs typeface="Poppins Light"/>
                <a:sym typeface="Poppins Light"/>
              </a:defRPr>
            </a:lvl8pPr>
            <a:lvl9pPr lvl="8" algn="r">
              <a:buNone/>
              <a:defRPr sz="1300">
                <a:solidFill>
                  <a:srgbClr val="A7D86D"/>
                </a:solidFill>
                <a:latin typeface="Poppins Light"/>
                <a:ea typeface="Poppins Light"/>
                <a:cs typeface="Poppins Light"/>
                <a:sym typeface="Poppins Light"/>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5" r:id="rId5"/>
    <p:sldLayoutId id="2147483658" r:id="rId6"/>
    <p:sldLayoutId id="2147483659"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 Id="rId9"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7.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7.png"/><Relationship Id="rId4" Type="http://schemas.openxmlformats.org/officeDocument/2006/relationships/image" Target="../media/image37.jpeg"/></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image" Target="../media/image10.jpg"/></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685800" y="696425"/>
            <a:ext cx="5391000" cy="3771666"/>
          </a:xfrm>
          <a:prstGeom prst="rect">
            <a:avLst/>
          </a:prstGeom>
        </p:spPr>
        <p:txBody>
          <a:bodyPr spcFirstLastPara="1" wrap="square" lIns="0" tIns="0" rIns="0" bIns="0" anchor="t" anchorCtr="0">
            <a:noAutofit/>
          </a:bodyPr>
          <a:lstStyle/>
          <a:p>
            <a:pPr lvl="0"/>
            <a:r>
              <a:rPr lang="en-US" sz="5400" dirty="0"/>
              <a:t>Business Intelligence For Support Staff.</a:t>
            </a:r>
            <a:endParaRPr sz="5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5469" y="2559626"/>
            <a:ext cx="3928531" cy="2583825"/>
          </a:xfrm>
          <a:prstGeom prst="rect">
            <a:avLst/>
          </a:prstGeom>
        </p:spPr>
      </p:pic>
      <p:sp>
        <p:nvSpPr>
          <p:cNvPr id="5" name="Subtitle 2"/>
          <p:cNvSpPr txBox="1">
            <a:spLocks/>
          </p:cNvSpPr>
          <p:nvPr/>
        </p:nvSpPr>
        <p:spPr>
          <a:xfrm>
            <a:off x="685800" y="3223872"/>
            <a:ext cx="3242733" cy="784800"/>
          </a:xfrm>
          <a:prstGeom prst="rect">
            <a:avLst/>
          </a:prstGeom>
        </p:spPr>
        <p:txBody>
          <a:bodyP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a:t>      </a:t>
            </a:r>
            <a:endParaRPr lang="fr-FR" dirty="0"/>
          </a:p>
        </p:txBody>
      </p:sp>
      <p:sp>
        <p:nvSpPr>
          <p:cNvPr id="7" name="Google Shape;87;p17"/>
          <p:cNvSpPr txBox="1">
            <a:spLocks/>
          </p:cNvSpPr>
          <p:nvPr/>
        </p:nvSpPr>
        <p:spPr>
          <a:xfrm>
            <a:off x="685800" y="3144850"/>
            <a:ext cx="2926644" cy="96430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1pPr>
            <a:lvl2pPr marL="914400" marR="0" lvl="1"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2pPr>
            <a:lvl3pPr marL="1371600" marR="0" lvl="2"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3pPr>
            <a:lvl4pPr marL="1828800" marR="0" lvl="3"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4pPr>
            <a:lvl5pPr marL="2286000" marR="0" lvl="4"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5pPr>
            <a:lvl6pPr marL="2743200" marR="0" lvl="5"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6pPr>
            <a:lvl7pPr marL="3200400" marR="0" lvl="6"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7pPr>
            <a:lvl8pPr marL="3657600" marR="0" lvl="7"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8pPr>
            <a:lvl9pPr marL="4114800" marR="0" lvl="8"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9pPr>
          </a:lstStyle>
          <a:p>
            <a:pPr marL="0" indent="0"/>
            <a:r>
              <a:rPr lang="fr-FR" dirty="0"/>
              <a:t>The Client </a:t>
            </a:r>
            <a:r>
              <a:rPr lang="en-US" dirty="0"/>
              <a:t>Requirements.</a:t>
            </a:r>
          </a:p>
        </p:txBody>
      </p:sp>
      <p:sp>
        <p:nvSpPr>
          <p:cNvPr id="8" name="Title 1"/>
          <p:cNvSpPr txBox="1">
            <a:spLocks/>
          </p:cNvSpPr>
          <p:nvPr/>
        </p:nvSpPr>
        <p:spPr>
          <a:xfrm>
            <a:off x="685800" y="2188800"/>
            <a:ext cx="4973100" cy="84093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4800" b="1" dirty="0">
                <a:solidFill>
                  <a:srgbClr val="A7D86D"/>
                </a:solidFill>
                <a:latin typeface="Poppins" panose="020B0604020202020204" charset="0"/>
                <a:cs typeface="Poppins" panose="020B0604020202020204" charset="0"/>
              </a:rPr>
              <a:t>2. Specification</a:t>
            </a: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2352954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8484" y="1287272"/>
            <a:ext cx="3860800" cy="3317590"/>
          </a:xfrm>
          <a:prstGeom prst="rect">
            <a:avLst/>
          </a:prstGeom>
        </p:spPr>
      </p:pic>
      <p:sp>
        <p:nvSpPr>
          <p:cNvPr id="5" name="TextBox 4"/>
          <p:cNvSpPr txBox="1"/>
          <p:nvPr/>
        </p:nvSpPr>
        <p:spPr>
          <a:xfrm>
            <a:off x="237067" y="530914"/>
            <a:ext cx="5249334"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Users</a:t>
            </a:r>
          </a:p>
        </p:txBody>
      </p:sp>
      <p:sp>
        <p:nvSpPr>
          <p:cNvPr id="7" name="Oval 6">
            <a:extLst>
              <a:ext uri="{FF2B5EF4-FFF2-40B4-BE49-F238E27FC236}">
                <a16:creationId xmlns:a16="http://schemas.microsoft.com/office/drawing/2014/main" id="{6B8AFB94-C2E3-487E-AE72-2D519C605F72}"/>
              </a:ext>
            </a:extLst>
          </p:cNvPr>
          <p:cNvSpPr/>
          <p:nvPr/>
        </p:nvSpPr>
        <p:spPr>
          <a:xfrm>
            <a:off x="660596" y="2495051"/>
            <a:ext cx="662056" cy="66205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8A5A61FB-CA64-4580-801C-AD3884078B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426" y="2638948"/>
            <a:ext cx="398396" cy="398396"/>
          </a:xfrm>
          <a:prstGeom prst="rect">
            <a:avLst/>
          </a:prstGeom>
        </p:spPr>
      </p:pic>
      <p:sp>
        <p:nvSpPr>
          <p:cNvPr id="9" name="TextBox 8"/>
          <p:cNvSpPr txBox="1"/>
          <p:nvPr/>
        </p:nvSpPr>
        <p:spPr>
          <a:xfrm>
            <a:off x="372391" y="3181241"/>
            <a:ext cx="1230489" cy="430887"/>
          </a:xfrm>
          <a:prstGeom prst="rect">
            <a:avLst/>
          </a:prstGeom>
          <a:noFill/>
        </p:spPr>
        <p:txBody>
          <a:bodyPr wrap="square" rtlCol="0">
            <a:spAutoFit/>
          </a:bodyPr>
          <a:lstStyle/>
          <a:p>
            <a:r>
              <a:rPr lang="fr-FR" sz="2200" dirty="0">
                <a:solidFill>
                  <a:srgbClr val="A7A4BC"/>
                </a:solidFill>
                <a:latin typeface="Muli Light" panose="020B0604020202020204" charset="0"/>
              </a:rPr>
              <a:t>Student</a:t>
            </a:r>
          </a:p>
        </p:txBody>
      </p:sp>
      <p:sp>
        <p:nvSpPr>
          <p:cNvPr id="10" name="Oval 9">
            <a:extLst>
              <a:ext uri="{FF2B5EF4-FFF2-40B4-BE49-F238E27FC236}">
                <a16:creationId xmlns:a16="http://schemas.microsoft.com/office/drawing/2014/main" id="{6B8AFB94-C2E3-487E-AE72-2D519C605F72}"/>
              </a:ext>
            </a:extLst>
          </p:cNvPr>
          <p:cNvSpPr/>
          <p:nvPr/>
        </p:nvSpPr>
        <p:spPr>
          <a:xfrm>
            <a:off x="2527929" y="2495051"/>
            <a:ext cx="662056" cy="662056"/>
          </a:xfrm>
          <a:prstGeom prst="ellipse">
            <a:avLst/>
          </a:prstGeom>
          <a:solidFill>
            <a:srgbClr val="4D8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6B8AFB94-C2E3-487E-AE72-2D519C605F72}"/>
              </a:ext>
            </a:extLst>
          </p:cNvPr>
          <p:cNvSpPr/>
          <p:nvPr/>
        </p:nvSpPr>
        <p:spPr>
          <a:xfrm>
            <a:off x="4400816" y="2495051"/>
            <a:ext cx="662056" cy="662056"/>
          </a:xfrm>
          <a:prstGeom prst="ellipse">
            <a:avLst/>
          </a:prstGeom>
          <a:solidFill>
            <a:srgbClr val="723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243712" y="3181241"/>
            <a:ext cx="1230489" cy="430887"/>
          </a:xfrm>
          <a:prstGeom prst="rect">
            <a:avLst/>
          </a:prstGeom>
          <a:noFill/>
        </p:spPr>
        <p:txBody>
          <a:bodyPr wrap="square" rtlCol="0">
            <a:spAutoFit/>
          </a:bodyPr>
          <a:lstStyle/>
          <a:p>
            <a:r>
              <a:rPr lang="fr-FR" sz="2200" dirty="0">
                <a:solidFill>
                  <a:srgbClr val="A7A4BC"/>
                </a:solidFill>
                <a:latin typeface="Muli Light" panose="020B0604020202020204" charset="0"/>
              </a:rPr>
              <a:t>Teacher</a:t>
            </a:r>
          </a:p>
        </p:txBody>
      </p:sp>
      <p:sp>
        <p:nvSpPr>
          <p:cNvPr id="13" name="TextBox 12"/>
          <p:cNvSpPr txBox="1"/>
          <p:nvPr/>
        </p:nvSpPr>
        <p:spPr>
          <a:xfrm>
            <a:off x="4120587" y="3220947"/>
            <a:ext cx="1442841" cy="430887"/>
          </a:xfrm>
          <a:prstGeom prst="rect">
            <a:avLst/>
          </a:prstGeom>
          <a:noFill/>
        </p:spPr>
        <p:txBody>
          <a:bodyPr wrap="square" rtlCol="0">
            <a:spAutoFit/>
          </a:bodyPr>
          <a:lstStyle/>
          <a:p>
            <a:r>
              <a:rPr lang="fr-FR" sz="2200" dirty="0">
                <a:solidFill>
                  <a:srgbClr val="A7A4BC"/>
                </a:solidFill>
                <a:latin typeface="Muli Light" panose="020B0604020202020204" charset="0"/>
              </a:rPr>
              <a:t>Academy</a:t>
            </a:r>
          </a:p>
        </p:txBody>
      </p:sp>
      <p:pic>
        <p:nvPicPr>
          <p:cNvPr id="14" name="Picture 13">
            <a:extLst>
              <a:ext uri="{FF2B5EF4-FFF2-40B4-BE49-F238E27FC236}">
                <a16:creationId xmlns:a16="http://schemas.microsoft.com/office/drawing/2014/main" id="{CC4EB96D-DFD9-40AE-890E-7DA16AF167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8841" y="2665143"/>
            <a:ext cx="346006" cy="346006"/>
          </a:xfrm>
          <a:prstGeom prst="rect">
            <a:avLst/>
          </a:prstGeom>
        </p:spPr>
      </p:pic>
      <p:grpSp>
        <p:nvGrpSpPr>
          <p:cNvPr id="20" name="Google Shape;458;p40"/>
          <p:cNvGrpSpPr/>
          <p:nvPr/>
        </p:nvGrpSpPr>
        <p:grpSpPr>
          <a:xfrm>
            <a:off x="2707347" y="2620382"/>
            <a:ext cx="303217" cy="325685"/>
            <a:chOff x="611175" y="2326900"/>
            <a:chExt cx="362700" cy="389575"/>
          </a:xfrm>
        </p:grpSpPr>
        <p:sp>
          <p:nvSpPr>
            <p:cNvPr id="21" name="Google Shape;459;p40"/>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no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60;p40"/>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61;p40"/>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62;p40"/>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Picture 18"/>
          <p:cNvPicPr>
            <a:picLocks noChangeAspect="1"/>
          </p:cNvPicPr>
          <p:nvPr/>
        </p:nvPicPr>
        <p:blipFill rotWithShape="1">
          <a:blip r:embed="rId5">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4274096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53" presetClass="entr" presetSubtype="16"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par>
                                <p:cTn id="26" presetID="53" presetClass="entr" presetSubtype="16" fill="hold"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p:cTn id="28" dur="500" fill="hold"/>
                                        <p:tgtEl>
                                          <p:spTgt spid="20"/>
                                        </p:tgtEl>
                                        <p:attrNameLst>
                                          <p:attrName>ppt_w</p:attrName>
                                        </p:attrNameLst>
                                      </p:cBhvr>
                                      <p:tavLst>
                                        <p:tav tm="0">
                                          <p:val>
                                            <p:fltVal val="0"/>
                                          </p:val>
                                        </p:tav>
                                        <p:tav tm="100000">
                                          <p:val>
                                            <p:strVal val="#ppt_w"/>
                                          </p:val>
                                        </p:tav>
                                      </p:tavLst>
                                    </p:anim>
                                    <p:anim calcmode="lin" valueType="num">
                                      <p:cBhvr>
                                        <p:cTn id="29" dur="500" fill="hold"/>
                                        <p:tgtEl>
                                          <p:spTgt spid="20"/>
                                        </p:tgtEl>
                                        <p:attrNameLst>
                                          <p:attrName>ppt_h</p:attrName>
                                        </p:attrNameLst>
                                      </p:cBhvr>
                                      <p:tavLst>
                                        <p:tav tm="0">
                                          <p:val>
                                            <p:fltVal val="0"/>
                                          </p:val>
                                        </p:tav>
                                        <p:tav tm="100000">
                                          <p:val>
                                            <p:strVal val="#ppt_h"/>
                                          </p:val>
                                        </p:tav>
                                      </p:tavLst>
                                    </p:anim>
                                    <p:animEffect transition="in" filter="fade">
                                      <p:cBhvr>
                                        <p:cTn id="30" dur="500"/>
                                        <p:tgtEl>
                                          <p:spTgt spid="20"/>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p:cTn id="33" dur="500" fill="hold"/>
                                        <p:tgtEl>
                                          <p:spTgt spid="12"/>
                                        </p:tgtEl>
                                        <p:attrNameLst>
                                          <p:attrName>ppt_w</p:attrName>
                                        </p:attrNameLst>
                                      </p:cBhvr>
                                      <p:tavLst>
                                        <p:tav tm="0">
                                          <p:val>
                                            <p:fltVal val="0"/>
                                          </p:val>
                                        </p:tav>
                                        <p:tav tm="100000">
                                          <p:val>
                                            <p:strVal val="#ppt_w"/>
                                          </p:val>
                                        </p:tav>
                                      </p:tavLst>
                                    </p:anim>
                                    <p:anim calcmode="lin" valueType="num">
                                      <p:cBhvr>
                                        <p:cTn id="34" dur="500" fill="hold"/>
                                        <p:tgtEl>
                                          <p:spTgt spid="12"/>
                                        </p:tgtEl>
                                        <p:attrNameLst>
                                          <p:attrName>ppt_h</p:attrName>
                                        </p:attrNameLst>
                                      </p:cBhvr>
                                      <p:tavLst>
                                        <p:tav tm="0">
                                          <p:val>
                                            <p:fltVal val="0"/>
                                          </p:val>
                                        </p:tav>
                                        <p:tav tm="100000">
                                          <p:val>
                                            <p:strVal val="#ppt_h"/>
                                          </p:val>
                                        </p:tav>
                                      </p:tavLst>
                                    </p:anim>
                                    <p:animEffect transition="in" filter="fade">
                                      <p:cBhvr>
                                        <p:cTn id="35" dur="500"/>
                                        <p:tgtEl>
                                          <p:spTgt spid="12"/>
                                        </p:tgtEl>
                                      </p:cBhvr>
                                    </p:animEffect>
                                  </p:childTnLst>
                                </p:cTn>
                              </p:par>
                            </p:childTnLst>
                          </p:cTn>
                        </p:par>
                        <p:par>
                          <p:cTn id="36" fill="hold">
                            <p:stCondLst>
                              <p:cond delay="1000"/>
                            </p:stCondLst>
                            <p:childTnLst>
                              <p:par>
                                <p:cTn id="37" presetID="53" presetClass="entr" presetSubtype="16" fill="hold" grpId="0" nodeType="after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53" presetClass="entr" presetSubtype="16" fill="hold" nodeType="with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p:cTn id="49" dur="500" fill="hold"/>
                                        <p:tgtEl>
                                          <p:spTgt spid="13"/>
                                        </p:tgtEl>
                                        <p:attrNameLst>
                                          <p:attrName>ppt_w</p:attrName>
                                        </p:attrNameLst>
                                      </p:cBhvr>
                                      <p:tavLst>
                                        <p:tav tm="0">
                                          <p:val>
                                            <p:fltVal val="0"/>
                                          </p:val>
                                        </p:tav>
                                        <p:tav tm="100000">
                                          <p:val>
                                            <p:strVal val="#ppt_w"/>
                                          </p:val>
                                        </p:tav>
                                      </p:tavLst>
                                    </p:anim>
                                    <p:anim calcmode="lin" valueType="num">
                                      <p:cBhvr>
                                        <p:cTn id="50" dur="500" fill="hold"/>
                                        <p:tgtEl>
                                          <p:spTgt spid="13"/>
                                        </p:tgtEl>
                                        <p:attrNameLst>
                                          <p:attrName>ppt_h</p:attrName>
                                        </p:attrNameLst>
                                      </p:cBhvr>
                                      <p:tavLst>
                                        <p:tav tm="0">
                                          <p:val>
                                            <p:fltVal val="0"/>
                                          </p:val>
                                        </p:tav>
                                        <p:tav tm="100000">
                                          <p:val>
                                            <p:strVal val="#ppt_h"/>
                                          </p:val>
                                        </p:tav>
                                      </p:tavLst>
                                    </p:anim>
                                    <p:animEffect transition="in" filter="fade">
                                      <p:cBhvr>
                                        <p:cTn id="5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animBg="1"/>
      <p:bldP spid="11" grpId="0" animBg="1"/>
      <p:bldP spid="1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pic>
        <p:nvPicPr>
          <p:cNvPr id="75" name="Picture 74"/>
          <p:cNvPicPr>
            <a:picLocks noChangeAspect="1"/>
          </p:cNvPicPr>
          <p:nvPr/>
        </p:nvPicPr>
        <p:blipFill rotWithShape="1">
          <a:blip r:embed="rId2">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
        <p:nvSpPr>
          <p:cNvPr id="76" name="TextBox 75"/>
          <p:cNvSpPr txBox="1"/>
          <p:nvPr/>
        </p:nvSpPr>
        <p:spPr>
          <a:xfrm>
            <a:off x="237067" y="530914"/>
            <a:ext cx="6299200"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Requierements</a:t>
            </a:r>
          </a:p>
        </p:txBody>
      </p:sp>
      <p:sp>
        <p:nvSpPr>
          <p:cNvPr id="77" name="Rectangle 76"/>
          <p:cNvSpPr/>
          <p:nvPr/>
        </p:nvSpPr>
        <p:spPr>
          <a:xfrm>
            <a:off x="312160" y="1663163"/>
            <a:ext cx="7642168" cy="794064"/>
          </a:xfrm>
          <a:prstGeom prst="rect">
            <a:avLst/>
          </a:prstGeom>
        </p:spPr>
        <p:txBody>
          <a:bodyPr wrap="square">
            <a:spAutoFit/>
          </a:bodyPr>
          <a:lstStyle/>
          <a:p>
            <a:pPr>
              <a:lnSpc>
                <a:spcPct val="114000"/>
              </a:lnSpc>
            </a:pPr>
            <a:r>
              <a:rPr lang="en-US" sz="2200" b="1" dirty="0">
                <a:solidFill>
                  <a:srgbClr val="65617D"/>
                </a:solidFill>
                <a:latin typeface="Muli Light" panose="020B0604020202020204" charset="0"/>
              </a:rPr>
              <a:t>Functional: </a:t>
            </a:r>
            <a:r>
              <a:rPr lang="en-US" sz="1800" dirty="0">
                <a:solidFill>
                  <a:srgbClr val="A7A4BC"/>
                </a:solidFill>
                <a:latin typeface="Muli Light" panose="020B0604020202020204" charset="0"/>
              </a:rPr>
              <a:t>The system must help to determine the causes of success and failure of students by displaying graphs according to his: </a:t>
            </a:r>
          </a:p>
        </p:txBody>
      </p:sp>
      <p:grpSp>
        <p:nvGrpSpPr>
          <p:cNvPr id="10" name="Group 9">
            <a:extLst>
              <a:ext uri="{FF2B5EF4-FFF2-40B4-BE49-F238E27FC236}">
                <a16:creationId xmlns:a16="http://schemas.microsoft.com/office/drawing/2014/main" id="{D4CF1229-550F-4682-B41B-57662993611B}"/>
              </a:ext>
            </a:extLst>
          </p:cNvPr>
          <p:cNvGrpSpPr/>
          <p:nvPr/>
        </p:nvGrpSpPr>
        <p:grpSpPr>
          <a:xfrm>
            <a:off x="1725123" y="2686274"/>
            <a:ext cx="5693754" cy="2204347"/>
            <a:chOff x="1616029" y="2686274"/>
            <a:chExt cx="5693754" cy="2204347"/>
          </a:xfrm>
        </p:grpSpPr>
        <p:grpSp>
          <p:nvGrpSpPr>
            <p:cNvPr id="9" name="Group 8">
              <a:extLst>
                <a:ext uri="{FF2B5EF4-FFF2-40B4-BE49-F238E27FC236}">
                  <a16:creationId xmlns:a16="http://schemas.microsoft.com/office/drawing/2014/main" id="{48898D0C-382C-48D4-805B-778EEF5B23B5}"/>
                </a:ext>
              </a:extLst>
            </p:cNvPr>
            <p:cNvGrpSpPr/>
            <p:nvPr/>
          </p:nvGrpSpPr>
          <p:grpSpPr>
            <a:xfrm>
              <a:off x="1616029" y="2686274"/>
              <a:ext cx="1541992" cy="2204347"/>
              <a:chOff x="1626662" y="2756813"/>
              <a:chExt cx="1541992" cy="2204347"/>
            </a:xfrm>
          </p:grpSpPr>
          <p:sp>
            <p:nvSpPr>
              <p:cNvPr id="93" name="Rectangle 92"/>
              <p:cNvSpPr/>
              <p:nvPr/>
            </p:nvSpPr>
            <p:spPr>
              <a:xfrm>
                <a:off x="1626662" y="4222496"/>
                <a:ext cx="1541992" cy="738664"/>
              </a:xfrm>
              <a:prstGeom prst="rect">
                <a:avLst/>
              </a:prstGeom>
            </p:spPr>
            <p:txBody>
              <a:bodyPr wrap="square">
                <a:spAutoFit/>
              </a:bodyPr>
              <a:lstStyle/>
              <a:p>
                <a:pPr algn="ctr"/>
                <a:r>
                  <a:rPr lang="en-US" dirty="0">
                    <a:solidFill>
                      <a:srgbClr val="A7A4BC"/>
                    </a:solidFill>
                    <a:latin typeface="Muli Light" panose="020B0604020202020204" charset="0"/>
                    <a:ea typeface="Calibri" panose="020F0502020204030204" pitchFamily="34" charset="0"/>
                    <a:cs typeface="Arial" panose="020B0604020202020204" pitchFamily="34" charset="0"/>
                  </a:rPr>
                  <a:t>Socio demographic profile </a:t>
                </a:r>
                <a:endParaRPr lang="fr-FR" dirty="0">
                  <a:solidFill>
                    <a:srgbClr val="A7A4BC"/>
                  </a:solidFill>
                  <a:latin typeface="Muli Light" panose="020B0604020202020204" charset="0"/>
                </a:endParaRPr>
              </a:p>
            </p:txBody>
          </p:sp>
          <p:grpSp>
            <p:nvGrpSpPr>
              <p:cNvPr id="8" name="Group 7">
                <a:extLst>
                  <a:ext uri="{FF2B5EF4-FFF2-40B4-BE49-F238E27FC236}">
                    <a16:creationId xmlns:a16="http://schemas.microsoft.com/office/drawing/2014/main" id="{BC5D318C-1C3F-4E41-86C8-1B659BE198BA}"/>
                  </a:ext>
                </a:extLst>
              </p:cNvPr>
              <p:cNvGrpSpPr/>
              <p:nvPr/>
            </p:nvGrpSpPr>
            <p:grpSpPr>
              <a:xfrm>
                <a:off x="1950135" y="2756813"/>
                <a:ext cx="895047" cy="1328438"/>
                <a:chOff x="2001601" y="2756813"/>
                <a:chExt cx="895047" cy="1328438"/>
              </a:xfrm>
            </p:grpSpPr>
            <p:grpSp>
              <p:nvGrpSpPr>
                <p:cNvPr id="86" name="Group 85">
                  <a:extLst>
                    <a:ext uri="{FF2B5EF4-FFF2-40B4-BE49-F238E27FC236}">
                      <a16:creationId xmlns:a16="http://schemas.microsoft.com/office/drawing/2014/main" id="{F1840EDE-DF70-433F-86FE-A402BC5C2DDE}"/>
                    </a:ext>
                  </a:extLst>
                </p:cNvPr>
                <p:cNvGrpSpPr/>
                <p:nvPr/>
              </p:nvGrpSpPr>
              <p:grpSpPr>
                <a:xfrm flipH="1">
                  <a:off x="2393337" y="3974476"/>
                  <a:ext cx="110775" cy="110775"/>
                  <a:chOff x="1677812" y="4248152"/>
                  <a:chExt cx="211094" cy="211094"/>
                </a:xfrm>
                <a:solidFill>
                  <a:srgbClr val="3F3D56"/>
                </a:solidFill>
              </p:grpSpPr>
              <p:sp>
                <p:nvSpPr>
                  <p:cNvPr id="87" name="Oval 86">
                    <a:extLst>
                      <a:ext uri="{FF2B5EF4-FFF2-40B4-BE49-F238E27FC236}">
                        <a16:creationId xmlns:a16="http://schemas.microsoft.com/office/drawing/2014/main" id="{43B84625-CD81-4477-AFEA-2D657FFA16C5}"/>
                      </a:ext>
                    </a:extLst>
                  </p:cNvPr>
                  <p:cNvSpPr/>
                  <p:nvPr/>
                </p:nvSpPr>
                <p:spPr>
                  <a:xfrm>
                    <a:off x="1677812" y="4248152"/>
                    <a:ext cx="211094" cy="2110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90BB5737-FB23-4CC2-81BC-52D57E7FB8E9}"/>
                      </a:ext>
                    </a:extLst>
                  </p:cNvPr>
                  <p:cNvSpPr/>
                  <p:nvPr/>
                </p:nvSpPr>
                <p:spPr>
                  <a:xfrm>
                    <a:off x="1708100" y="4278440"/>
                    <a:ext cx="150518" cy="15051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 name="Group 88">
                  <a:extLst>
                    <a:ext uri="{FF2B5EF4-FFF2-40B4-BE49-F238E27FC236}">
                      <a16:creationId xmlns:a16="http://schemas.microsoft.com/office/drawing/2014/main" id="{711450F4-A7BD-494E-BD71-C6C5EB8D03D1}"/>
                    </a:ext>
                  </a:extLst>
                </p:cNvPr>
                <p:cNvGrpSpPr/>
                <p:nvPr/>
              </p:nvGrpSpPr>
              <p:grpSpPr>
                <a:xfrm>
                  <a:off x="2001601" y="2756813"/>
                  <a:ext cx="895047" cy="895047"/>
                  <a:chOff x="3063120" y="1755914"/>
                  <a:chExt cx="1275682" cy="1275682"/>
                </a:xfrm>
                <a:solidFill>
                  <a:srgbClr val="3F3D56"/>
                </a:solidFill>
              </p:grpSpPr>
              <p:sp>
                <p:nvSpPr>
                  <p:cNvPr id="90" name="Teardrop 89">
                    <a:extLst>
                      <a:ext uri="{FF2B5EF4-FFF2-40B4-BE49-F238E27FC236}">
                        <a16:creationId xmlns:a16="http://schemas.microsoft.com/office/drawing/2014/main" id="{5E489B47-B2BB-4EFB-8EC4-21C10615E463}"/>
                      </a:ext>
                    </a:extLst>
                  </p:cNvPr>
                  <p:cNvSpPr/>
                  <p:nvPr/>
                </p:nvSpPr>
                <p:spPr>
                  <a:xfrm rot="8100000">
                    <a:off x="3063120" y="1755914"/>
                    <a:ext cx="1275682" cy="1275682"/>
                  </a:xfrm>
                  <a:prstGeom prst="teardrop">
                    <a:avLst>
                      <a:gd name="adj" fmla="val 10996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862B435C-D1B2-4C1C-B995-8D888E87C5D7}"/>
                      </a:ext>
                    </a:extLst>
                  </p:cNvPr>
                  <p:cNvSpPr/>
                  <p:nvPr/>
                </p:nvSpPr>
                <p:spPr>
                  <a:xfrm>
                    <a:off x="3257469" y="1948912"/>
                    <a:ext cx="889686" cy="8896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2" name="Oval 91">
                  <a:extLst>
                    <a:ext uri="{FF2B5EF4-FFF2-40B4-BE49-F238E27FC236}">
                      <a16:creationId xmlns:a16="http://schemas.microsoft.com/office/drawing/2014/main" id="{862B435C-D1B2-4C1C-B995-8D888E87C5D7}"/>
                    </a:ext>
                  </a:extLst>
                </p:cNvPr>
                <p:cNvSpPr/>
                <p:nvPr/>
              </p:nvSpPr>
              <p:spPr>
                <a:xfrm>
                  <a:off x="2116627" y="2872239"/>
                  <a:ext cx="664193" cy="6641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Google Shape;475;p40"/>
                <p:cNvSpPr/>
                <p:nvPr/>
              </p:nvSpPr>
              <p:spPr>
                <a:xfrm>
                  <a:off x="2295428" y="2996736"/>
                  <a:ext cx="319561" cy="336908"/>
                </a:xfrm>
                <a:custGeom>
                  <a:avLst/>
                  <a:gdLst/>
                  <a:ahLst/>
                  <a:cxnLst/>
                  <a:rect l="l" t="t" r="r" b="b"/>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3F3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Group 5">
              <a:extLst>
                <a:ext uri="{FF2B5EF4-FFF2-40B4-BE49-F238E27FC236}">
                  <a16:creationId xmlns:a16="http://schemas.microsoft.com/office/drawing/2014/main" id="{E65EDC66-9B2E-4214-B550-895E7CF5B33E}"/>
                </a:ext>
              </a:extLst>
            </p:cNvPr>
            <p:cNvGrpSpPr/>
            <p:nvPr/>
          </p:nvGrpSpPr>
          <p:grpSpPr>
            <a:xfrm>
              <a:off x="3446877" y="2686274"/>
              <a:ext cx="895047" cy="1993038"/>
              <a:chOff x="3354025" y="2756813"/>
              <a:chExt cx="895047" cy="1993038"/>
            </a:xfrm>
          </p:grpSpPr>
          <p:grpSp>
            <p:nvGrpSpPr>
              <p:cNvPr id="94" name="Group 93">
                <a:extLst>
                  <a:ext uri="{FF2B5EF4-FFF2-40B4-BE49-F238E27FC236}">
                    <a16:creationId xmlns:a16="http://schemas.microsoft.com/office/drawing/2014/main" id="{F1840EDE-DF70-433F-86FE-A402BC5C2DDE}"/>
                  </a:ext>
                </a:extLst>
              </p:cNvPr>
              <p:cNvGrpSpPr/>
              <p:nvPr/>
            </p:nvGrpSpPr>
            <p:grpSpPr>
              <a:xfrm flipH="1">
                <a:off x="3745761" y="3974476"/>
                <a:ext cx="110775" cy="110775"/>
                <a:chOff x="1677812" y="4248152"/>
                <a:chExt cx="211094" cy="211094"/>
              </a:xfrm>
              <a:solidFill>
                <a:srgbClr val="A7D86D"/>
              </a:solidFill>
            </p:grpSpPr>
            <p:sp>
              <p:nvSpPr>
                <p:cNvPr id="95" name="Oval 94">
                  <a:extLst>
                    <a:ext uri="{FF2B5EF4-FFF2-40B4-BE49-F238E27FC236}">
                      <a16:creationId xmlns:a16="http://schemas.microsoft.com/office/drawing/2014/main" id="{43B84625-CD81-4477-AFEA-2D657FFA16C5}"/>
                    </a:ext>
                  </a:extLst>
                </p:cNvPr>
                <p:cNvSpPr/>
                <p:nvPr/>
              </p:nvSpPr>
              <p:spPr>
                <a:xfrm>
                  <a:off x="1677812" y="4248152"/>
                  <a:ext cx="211094" cy="2110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90BB5737-FB23-4CC2-81BC-52D57E7FB8E9}"/>
                    </a:ext>
                  </a:extLst>
                </p:cNvPr>
                <p:cNvSpPr/>
                <p:nvPr/>
              </p:nvSpPr>
              <p:spPr>
                <a:xfrm>
                  <a:off x="1708100" y="4278440"/>
                  <a:ext cx="150518" cy="15051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7" name="Group 96">
                <a:extLst>
                  <a:ext uri="{FF2B5EF4-FFF2-40B4-BE49-F238E27FC236}">
                    <a16:creationId xmlns:a16="http://schemas.microsoft.com/office/drawing/2014/main" id="{711450F4-A7BD-494E-BD71-C6C5EB8D03D1}"/>
                  </a:ext>
                </a:extLst>
              </p:cNvPr>
              <p:cNvGrpSpPr/>
              <p:nvPr/>
            </p:nvGrpSpPr>
            <p:grpSpPr>
              <a:xfrm>
                <a:off x="3354025" y="2756813"/>
                <a:ext cx="895047" cy="895047"/>
                <a:chOff x="3063120" y="1755914"/>
                <a:chExt cx="1275682" cy="1275682"/>
              </a:xfrm>
              <a:solidFill>
                <a:srgbClr val="A7D86D"/>
              </a:solidFill>
            </p:grpSpPr>
            <p:sp>
              <p:nvSpPr>
                <p:cNvPr id="98" name="Teardrop 97">
                  <a:extLst>
                    <a:ext uri="{FF2B5EF4-FFF2-40B4-BE49-F238E27FC236}">
                      <a16:creationId xmlns:a16="http://schemas.microsoft.com/office/drawing/2014/main" id="{5E489B47-B2BB-4EFB-8EC4-21C10615E463}"/>
                    </a:ext>
                  </a:extLst>
                </p:cNvPr>
                <p:cNvSpPr/>
                <p:nvPr/>
              </p:nvSpPr>
              <p:spPr>
                <a:xfrm rot="8100000">
                  <a:off x="3063120" y="1755914"/>
                  <a:ext cx="1275682" cy="1275682"/>
                </a:xfrm>
                <a:prstGeom prst="teardrop">
                  <a:avLst>
                    <a:gd name="adj" fmla="val 10996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862B435C-D1B2-4C1C-B995-8D888E87C5D7}"/>
                    </a:ext>
                  </a:extLst>
                </p:cNvPr>
                <p:cNvSpPr/>
                <p:nvPr/>
              </p:nvSpPr>
              <p:spPr>
                <a:xfrm>
                  <a:off x="3257469" y="1948912"/>
                  <a:ext cx="889686" cy="8896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0" name="Oval 99">
                <a:extLst>
                  <a:ext uri="{FF2B5EF4-FFF2-40B4-BE49-F238E27FC236}">
                    <a16:creationId xmlns:a16="http://schemas.microsoft.com/office/drawing/2014/main" id="{862B435C-D1B2-4C1C-B995-8D888E87C5D7}"/>
                  </a:ext>
                </a:extLst>
              </p:cNvPr>
              <p:cNvSpPr/>
              <p:nvPr/>
            </p:nvSpPr>
            <p:spPr>
              <a:xfrm>
                <a:off x="3469051" y="2872239"/>
                <a:ext cx="664193" cy="6641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p:cNvSpPr/>
              <p:nvPr/>
            </p:nvSpPr>
            <p:spPr>
              <a:xfrm>
                <a:off x="3421463" y="4226631"/>
                <a:ext cx="750328" cy="523220"/>
              </a:xfrm>
              <a:prstGeom prst="rect">
                <a:avLst/>
              </a:prstGeom>
            </p:spPr>
            <p:txBody>
              <a:bodyPr wrap="square">
                <a:spAutoFit/>
              </a:bodyPr>
              <a:lstStyle/>
              <a:p>
                <a:pPr algn="ctr"/>
                <a:r>
                  <a:rPr lang="en-US" dirty="0">
                    <a:solidFill>
                      <a:srgbClr val="A7A4BC"/>
                    </a:solidFill>
                    <a:latin typeface="Muli Light" panose="020B0604020202020204" charset="0"/>
                    <a:ea typeface="Calibri" panose="020F0502020204030204" pitchFamily="34" charset="0"/>
                    <a:cs typeface="Arial" panose="020B0604020202020204" pitchFamily="34" charset="0"/>
                  </a:rPr>
                  <a:t>School path</a:t>
                </a:r>
                <a:endParaRPr lang="fr-FR" dirty="0">
                  <a:solidFill>
                    <a:srgbClr val="A7A4BC"/>
                  </a:solidFill>
                  <a:latin typeface="Muli Light" panose="020B0604020202020204" charset="0"/>
                </a:endParaRPr>
              </a:p>
            </p:txBody>
          </p:sp>
          <p:grpSp>
            <p:nvGrpSpPr>
              <p:cNvPr id="119" name="Google Shape;534;p40"/>
              <p:cNvGrpSpPr/>
              <p:nvPr/>
            </p:nvGrpSpPr>
            <p:grpSpPr>
              <a:xfrm>
                <a:off x="3620524" y="3037417"/>
                <a:ext cx="352207" cy="333836"/>
                <a:chOff x="5300400" y="3670175"/>
                <a:chExt cx="421300" cy="399325"/>
              </a:xfrm>
            </p:grpSpPr>
            <p:sp>
              <p:nvSpPr>
                <p:cNvPr id="120" name="Google Shape;535;p40"/>
                <p:cNvSpPr/>
                <p:nvPr/>
              </p:nvSpPr>
              <p:spPr>
                <a:xfrm>
                  <a:off x="5300400" y="3708025"/>
                  <a:ext cx="421300" cy="267450"/>
                </a:xfrm>
                <a:custGeom>
                  <a:avLst/>
                  <a:gdLst/>
                  <a:ahLst/>
                  <a:cxnLst/>
                  <a:rect l="l" t="t" r="r" b="b"/>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36;p40"/>
                <p:cNvSpPr/>
                <p:nvPr/>
              </p:nvSpPr>
              <p:spPr>
                <a:xfrm>
                  <a:off x="5498825" y="3670175"/>
                  <a:ext cx="24450" cy="25650"/>
                </a:xfrm>
                <a:custGeom>
                  <a:avLst/>
                  <a:gdLst/>
                  <a:ahLst/>
                  <a:cxnLst/>
                  <a:rect l="l" t="t" r="r" b="b"/>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37;p40"/>
                <p:cNvSpPr/>
                <p:nvPr/>
              </p:nvSpPr>
              <p:spPr>
                <a:xfrm>
                  <a:off x="5366325" y="3987675"/>
                  <a:ext cx="61100" cy="81825"/>
                </a:xfrm>
                <a:custGeom>
                  <a:avLst/>
                  <a:gdLst/>
                  <a:ahLst/>
                  <a:cxnLst/>
                  <a:rect l="l" t="t" r="r" b="b"/>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38;p40"/>
                <p:cNvSpPr/>
                <p:nvPr/>
              </p:nvSpPr>
              <p:spPr>
                <a:xfrm>
                  <a:off x="5594700" y="3987675"/>
                  <a:ext cx="61075" cy="81825"/>
                </a:xfrm>
                <a:custGeom>
                  <a:avLst/>
                  <a:gdLst/>
                  <a:ahLst/>
                  <a:cxnLst/>
                  <a:rect l="l" t="t" r="r" b="b"/>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39;p40"/>
                <p:cNvSpPr/>
                <p:nvPr/>
              </p:nvSpPr>
              <p:spPr>
                <a:xfrm>
                  <a:off x="5324825" y="3732450"/>
                  <a:ext cx="372475" cy="218600"/>
                </a:xfrm>
                <a:custGeom>
                  <a:avLst/>
                  <a:gdLst/>
                  <a:ahLst/>
                  <a:cxnLst/>
                  <a:rect l="l" t="t" r="r" b="b"/>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roup 3">
              <a:extLst>
                <a:ext uri="{FF2B5EF4-FFF2-40B4-BE49-F238E27FC236}">
                  <a16:creationId xmlns:a16="http://schemas.microsoft.com/office/drawing/2014/main" id="{E3D8F211-8147-422F-AB93-366A20F880EE}"/>
                </a:ext>
              </a:extLst>
            </p:cNvPr>
            <p:cNvGrpSpPr/>
            <p:nvPr/>
          </p:nvGrpSpPr>
          <p:grpSpPr>
            <a:xfrm>
              <a:off x="6185426" y="2686274"/>
              <a:ext cx="1124357" cy="1985240"/>
              <a:chOff x="6079898" y="2756813"/>
              <a:chExt cx="1124357" cy="1985240"/>
            </a:xfrm>
          </p:grpSpPr>
          <p:sp>
            <p:nvSpPr>
              <p:cNvPr id="117" name="Rectangle 116"/>
              <p:cNvSpPr/>
              <p:nvPr/>
            </p:nvSpPr>
            <p:spPr>
              <a:xfrm>
                <a:off x="6079898" y="4218833"/>
                <a:ext cx="1124357" cy="523220"/>
              </a:xfrm>
              <a:prstGeom prst="rect">
                <a:avLst/>
              </a:prstGeom>
            </p:spPr>
            <p:txBody>
              <a:bodyPr wrap="square">
                <a:spAutoFit/>
              </a:bodyPr>
              <a:lstStyle/>
              <a:p>
                <a:pPr algn="ctr"/>
                <a:r>
                  <a:rPr lang="en-US" dirty="0">
                    <a:solidFill>
                      <a:srgbClr val="A7A4BC"/>
                    </a:solidFill>
                    <a:latin typeface="Muli Light" panose="020B0604020202020204" charset="0"/>
                    <a:ea typeface="Calibri" panose="020F0502020204030204" pitchFamily="34" charset="0"/>
                    <a:cs typeface="Arial" panose="020B0604020202020204" pitchFamily="34" charset="0"/>
                  </a:rPr>
                  <a:t>Living conditions</a:t>
                </a:r>
                <a:endParaRPr lang="fr-FR" dirty="0">
                  <a:solidFill>
                    <a:srgbClr val="A7A4BC"/>
                  </a:solidFill>
                  <a:latin typeface="Muli Light" panose="020B0604020202020204" charset="0"/>
                </a:endParaRPr>
              </a:p>
            </p:txBody>
          </p:sp>
          <p:grpSp>
            <p:nvGrpSpPr>
              <p:cNvPr id="3" name="Group 2">
                <a:extLst>
                  <a:ext uri="{FF2B5EF4-FFF2-40B4-BE49-F238E27FC236}">
                    <a16:creationId xmlns:a16="http://schemas.microsoft.com/office/drawing/2014/main" id="{29FE4D5A-CFC8-40DF-8672-96DE28B5ACF8}"/>
                  </a:ext>
                </a:extLst>
              </p:cNvPr>
              <p:cNvGrpSpPr/>
              <p:nvPr/>
            </p:nvGrpSpPr>
            <p:grpSpPr>
              <a:xfrm>
                <a:off x="6194553" y="2756813"/>
                <a:ext cx="895047" cy="1328438"/>
                <a:chOff x="6123838" y="2756813"/>
                <a:chExt cx="895047" cy="1328438"/>
              </a:xfrm>
            </p:grpSpPr>
            <p:grpSp>
              <p:nvGrpSpPr>
                <p:cNvPr id="110" name="Group 109">
                  <a:extLst>
                    <a:ext uri="{FF2B5EF4-FFF2-40B4-BE49-F238E27FC236}">
                      <a16:creationId xmlns:a16="http://schemas.microsoft.com/office/drawing/2014/main" id="{F1840EDE-DF70-433F-86FE-A402BC5C2DDE}"/>
                    </a:ext>
                  </a:extLst>
                </p:cNvPr>
                <p:cNvGrpSpPr/>
                <p:nvPr/>
              </p:nvGrpSpPr>
              <p:grpSpPr>
                <a:xfrm flipH="1">
                  <a:off x="6515574" y="3974476"/>
                  <a:ext cx="110775" cy="110775"/>
                  <a:chOff x="1677812" y="4248152"/>
                  <a:chExt cx="211094" cy="211094"/>
                </a:xfrm>
                <a:solidFill>
                  <a:srgbClr val="72351C"/>
                </a:solidFill>
              </p:grpSpPr>
              <p:sp>
                <p:nvSpPr>
                  <p:cNvPr id="111" name="Oval 110">
                    <a:extLst>
                      <a:ext uri="{FF2B5EF4-FFF2-40B4-BE49-F238E27FC236}">
                        <a16:creationId xmlns:a16="http://schemas.microsoft.com/office/drawing/2014/main" id="{43B84625-CD81-4477-AFEA-2D657FFA16C5}"/>
                      </a:ext>
                    </a:extLst>
                  </p:cNvPr>
                  <p:cNvSpPr/>
                  <p:nvPr/>
                </p:nvSpPr>
                <p:spPr>
                  <a:xfrm>
                    <a:off x="1677812" y="4248152"/>
                    <a:ext cx="211094" cy="2110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90BB5737-FB23-4CC2-81BC-52D57E7FB8E9}"/>
                      </a:ext>
                    </a:extLst>
                  </p:cNvPr>
                  <p:cNvSpPr/>
                  <p:nvPr/>
                </p:nvSpPr>
                <p:spPr>
                  <a:xfrm>
                    <a:off x="1708100" y="4278440"/>
                    <a:ext cx="150518" cy="15051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3" name="Group 112">
                  <a:extLst>
                    <a:ext uri="{FF2B5EF4-FFF2-40B4-BE49-F238E27FC236}">
                      <a16:creationId xmlns:a16="http://schemas.microsoft.com/office/drawing/2014/main" id="{711450F4-A7BD-494E-BD71-C6C5EB8D03D1}"/>
                    </a:ext>
                  </a:extLst>
                </p:cNvPr>
                <p:cNvGrpSpPr/>
                <p:nvPr/>
              </p:nvGrpSpPr>
              <p:grpSpPr>
                <a:xfrm>
                  <a:off x="6123838" y="2756813"/>
                  <a:ext cx="895047" cy="895047"/>
                  <a:chOff x="3063120" y="1755914"/>
                  <a:chExt cx="1275682" cy="1275682"/>
                </a:xfrm>
                <a:solidFill>
                  <a:srgbClr val="72351C"/>
                </a:solidFill>
              </p:grpSpPr>
              <p:sp>
                <p:nvSpPr>
                  <p:cNvPr id="114" name="Teardrop 113">
                    <a:extLst>
                      <a:ext uri="{FF2B5EF4-FFF2-40B4-BE49-F238E27FC236}">
                        <a16:creationId xmlns:a16="http://schemas.microsoft.com/office/drawing/2014/main" id="{5E489B47-B2BB-4EFB-8EC4-21C10615E463}"/>
                      </a:ext>
                    </a:extLst>
                  </p:cNvPr>
                  <p:cNvSpPr/>
                  <p:nvPr/>
                </p:nvSpPr>
                <p:spPr>
                  <a:xfrm rot="8100000">
                    <a:off x="3063120" y="1755914"/>
                    <a:ext cx="1275682" cy="1275682"/>
                  </a:xfrm>
                  <a:prstGeom prst="teardrop">
                    <a:avLst>
                      <a:gd name="adj" fmla="val 10996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862B435C-D1B2-4C1C-B995-8D888E87C5D7}"/>
                      </a:ext>
                    </a:extLst>
                  </p:cNvPr>
                  <p:cNvSpPr/>
                  <p:nvPr/>
                </p:nvSpPr>
                <p:spPr>
                  <a:xfrm>
                    <a:off x="3257469" y="1948912"/>
                    <a:ext cx="889686" cy="8896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6" name="Oval 115">
                  <a:extLst>
                    <a:ext uri="{FF2B5EF4-FFF2-40B4-BE49-F238E27FC236}">
                      <a16:creationId xmlns:a16="http://schemas.microsoft.com/office/drawing/2014/main" id="{862B435C-D1B2-4C1C-B995-8D888E87C5D7}"/>
                    </a:ext>
                  </a:extLst>
                </p:cNvPr>
                <p:cNvSpPr/>
                <p:nvPr/>
              </p:nvSpPr>
              <p:spPr>
                <a:xfrm>
                  <a:off x="6238864" y="2872239"/>
                  <a:ext cx="664193" cy="6641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Google Shape;367;p40"/>
                <p:cNvSpPr/>
                <p:nvPr/>
              </p:nvSpPr>
              <p:spPr>
                <a:xfrm>
                  <a:off x="6371968" y="2982431"/>
                  <a:ext cx="384894" cy="335905"/>
                </a:xfrm>
                <a:custGeom>
                  <a:avLst/>
                  <a:gdLst/>
                  <a:ahLst/>
                  <a:cxnLst/>
                  <a:rect l="l" t="t" r="r" b="b"/>
                  <a:pathLst>
                    <a:path w="18416" h="16072" extrusionOk="0">
                      <a:moveTo>
                        <a:pt x="9208" y="1"/>
                      </a:moveTo>
                      <a:lnTo>
                        <a:pt x="1" y="8866"/>
                      </a:lnTo>
                      <a:lnTo>
                        <a:pt x="2882" y="8866"/>
                      </a:lnTo>
                      <a:lnTo>
                        <a:pt x="2882" y="15290"/>
                      </a:lnTo>
                      <a:lnTo>
                        <a:pt x="2907" y="15461"/>
                      </a:lnTo>
                      <a:lnTo>
                        <a:pt x="2956" y="15607"/>
                      </a:lnTo>
                      <a:lnTo>
                        <a:pt x="3029" y="15729"/>
                      </a:lnTo>
                      <a:lnTo>
                        <a:pt x="3102" y="15851"/>
                      </a:lnTo>
                      <a:lnTo>
                        <a:pt x="3224" y="15949"/>
                      </a:lnTo>
                      <a:lnTo>
                        <a:pt x="3371" y="16022"/>
                      </a:lnTo>
                      <a:lnTo>
                        <a:pt x="3517" y="16071"/>
                      </a:lnTo>
                      <a:lnTo>
                        <a:pt x="7425" y="16071"/>
                      </a:lnTo>
                      <a:lnTo>
                        <a:pt x="7425" y="13458"/>
                      </a:lnTo>
                      <a:lnTo>
                        <a:pt x="7450" y="13165"/>
                      </a:lnTo>
                      <a:lnTo>
                        <a:pt x="7547" y="12896"/>
                      </a:lnTo>
                      <a:lnTo>
                        <a:pt x="7669" y="12652"/>
                      </a:lnTo>
                      <a:lnTo>
                        <a:pt x="7840" y="12457"/>
                      </a:lnTo>
                      <a:lnTo>
                        <a:pt x="8060" y="12286"/>
                      </a:lnTo>
                      <a:lnTo>
                        <a:pt x="8280" y="12164"/>
                      </a:lnTo>
                      <a:lnTo>
                        <a:pt x="8549" y="12066"/>
                      </a:lnTo>
                      <a:lnTo>
                        <a:pt x="8842" y="12041"/>
                      </a:lnTo>
                      <a:lnTo>
                        <a:pt x="9574" y="12041"/>
                      </a:lnTo>
                      <a:lnTo>
                        <a:pt x="9867" y="12066"/>
                      </a:lnTo>
                      <a:lnTo>
                        <a:pt x="10136" y="12164"/>
                      </a:lnTo>
                      <a:lnTo>
                        <a:pt x="10356" y="12286"/>
                      </a:lnTo>
                      <a:lnTo>
                        <a:pt x="10576" y="12457"/>
                      </a:lnTo>
                      <a:lnTo>
                        <a:pt x="10747" y="12652"/>
                      </a:lnTo>
                      <a:lnTo>
                        <a:pt x="10869" y="12896"/>
                      </a:lnTo>
                      <a:lnTo>
                        <a:pt x="10967" y="13165"/>
                      </a:lnTo>
                      <a:lnTo>
                        <a:pt x="10991" y="13458"/>
                      </a:lnTo>
                      <a:lnTo>
                        <a:pt x="10991" y="16071"/>
                      </a:lnTo>
                      <a:lnTo>
                        <a:pt x="14899" y="16071"/>
                      </a:lnTo>
                      <a:lnTo>
                        <a:pt x="15045" y="16022"/>
                      </a:lnTo>
                      <a:lnTo>
                        <a:pt x="15192" y="15949"/>
                      </a:lnTo>
                      <a:lnTo>
                        <a:pt x="15314" y="15851"/>
                      </a:lnTo>
                      <a:lnTo>
                        <a:pt x="15387" y="15729"/>
                      </a:lnTo>
                      <a:lnTo>
                        <a:pt x="15460" y="15607"/>
                      </a:lnTo>
                      <a:lnTo>
                        <a:pt x="15509" y="15461"/>
                      </a:lnTo>
                      <a:lnTo>
                        <a:pt x="15534" y="15290"/>
                      </a:lnTo>
                      <a:lnTo>
                        <a:pt x="15534" y="8866"/>
                      </a:lnTo>
                      <a:lnTo>
                        <a:pt x="18416" y="8866"/>
                      </a:lnTo>
                      <a:lnTo>
                        <a:pt x="9208" y="1"/>
                      </a:lnTo>
                      <a:close/>
                    </a:path>
                  </a:pathLst>
                </a:custGeom>
                <a:solidFill>
                  <a:srgbClr val="7235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 name="Group 4">
              <a:extLst>
                <a:ext uri="{FF2B5EF4-FFF2-40B4-BE49-F238E27FC236}">
                  <a16:creationId xmlns:a16="http://schemas.microsoft.com/office/drawing/2014/main" id="{A59D7FAD-D40B-4B00-847F-AB2ADA5E34B3}"/>
                </a:ext>
              </a:extLst>
            </p:cNvPr>
            <p:cNvGrpSpPr/>
            <p:nvPr/>
          </p:nvGrpSpPr>
          <p:grpSpPr>
            <a:xfrm>
              <a:off x="4630780" y="2686274"/>
              <a:ext cx="1265789" cy="1988903"/>
              <a:chOff x="4585540" y="2776796"/>
              <a:chExt cx="1265789" cy="1988903"/>
            </a:xfrm>
          </p:grpSpPr>
          <p:grpSp>
            <p:nvGrpSpPr>
              <p:cNvPr id="102" name="Group 101">
                <a:extLst>
                  <a:ext uri="{FF2B5EF4-FFF2-40B4-BE49-F238E27FC236}">
                    <a16:creationId xmlns:a16="http://schemas.microsoft.com/office/drawing/2014/main" id="{F1840EDE-DF70-433F-86FE-A402BC5C2DDE}"/>
                  </a:ext>
                </a:extLst>
              </p:cNvPr>
              <p:cNvGrpSpPr/>
              <p:nvPr/>
            </p:nvGrpSpPr>
            <p:grpSpPr>
              <a:xfrm flipH="1">
                <a:off x="5147741" y="3994459"/>
                <a:ext cx="110775" cy="110775"/>
                <a:chOff x="1677812" y="4248152"/>
                <a:chExt cx="211094" cy="211094"/>
              </a:xfrm>
              <a:solidFill>
                <a:srgbClr val="4D8AF0"/>
              </a:solidFill>
            </p:grpSpPr>
            <p:sp>
              <p:nvSpPr>
                <p:cNvPr id="103" name="Oval 102">
                  <a:extLst>
                    <a:ext uri="{FF2B5EF4-FFF2-40B4-BE49-F238E27FC236}">
                      <a16:creationId xmlns:a16="http://schemas.microsoft.com/office/drawing/2014/main" id="{43B84625-CD81-4477-AFEA-2D657FFA16C5}"/>
                    </a:ext>
                  </a:extLst>
                </p:cNvPr>
                <p:cNvSpPr/>
                <p:nvPr/>
              </p:nvSpPr>
              <p:spPr>
                <a:xfrm>
                  <a:off x="1677812" y="4248152"/>
                  <a:ext cx="211094" cy="2110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90BB5737-FB23-4CC2-81BC-52D57E7FB8E9}"/>
                    </a:ext>
                  </a:extLst>
                </p:cNvPr>
                <p:cNvSpPr/>
                <p:nvPr/>
              </p:nvSpPr>
              <p:spPr>
                <a:xfrm>
                  <a:off x="1708100" y="4278440"/>
                  <a:ext cx="150518" cy="15051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 name="Group 104">
                <a:extLst>
                  <a:ext uri="{FF2B5EF4-FFF2-40B4-BE49-F238E27FC236}">
                    <a16:creationId xmlns:a16="http://schemas.microsoft.com/office/drawing/2014/main" id="{711450F4-A7BD-494E-BD71-C6C5EB8D03D1}"/>
                  </a:ext>
                </a:extLst>
              </p:cNvPr>
              <p:cNvGrpSpPr/>
              <p:nvPr/>
            </p:nvGrpSpPr>
            <p:grpSpPr>
              <a:xfrm>
                <a:off x="4756005" y="2776796"/>
                <a:ext cx="895047" cy="895047"/>
                <a:chOff x="3063120" y="1755914"/>
                <a:chExt cx="1275682" cy="1275682"/>
              </a:xfrm>
              <a:solidFill>
                <a:srgbClr val="4D8AF0"/>
              </a:solidFill>
            </p:grpSpPr>
            <p:sp>
              <p:nvSpPr>
                <p:cNvPr id="106" name="Teardrop 105">
                  <a:extLst>
                    <a:ext uri="{FF2B5EF4-FFF2-40B4-BE49-F238E27FC236}">
                      <a16:creationId xmlns:a16="http://schemas.microsoft.com/office/drawing/2014/main" id="{5E489B47-B2BB-4EFB-8EC4-21C10615E463}"/>
                    </a:ext>
                  </a:extLst>
                </p:cNvPr>
                <p:cNvSpPr/>
                <p:nvPr/>
              </p:nvSpPr>
              <p:spPr>
                <a:xfrm rot="8100000">
                  <a:off x="3063120" y="1755914"/>
                  <a:ext cx="1275682" cy="1275682"/>
                </a:xfrm>
                <a:prstGeom prst="teardrop">
                  <a:avLst>
                    <a:gd name="adj" fmla="val 10996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862B435C-D1B2-4C1C-B995-8D888E87C5D7}"/>
                    </a:ext>
                  </a:extLst>
                </p:cNvPr>
                <p:cNvSpPr/>
                <p:nvPr/>
              </p:nvSpPr>
              <p:spPr>
                <a:xfrm>
                  <a:off x="3257469" y="1948912"/>
                  <a:ext cx="889686" cy="8896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Oval 107">
                <a:extLst>
                  <a:ext uri="{FF2B5EF4-FFF2-40B4-BE49-F238E27FC236}">
                    <a16:creationId xmlns:a16="http://schemas.microsoft.com/office/drawing/2014/main" id="{862B435C-D1B2-4C1C-B995-8D888E87C5D7}"/>
                  </a:ext>
                </a:extLst>
              </p:cNvPr>
              <p:cNvSpPr/>
              <p:nvPr/>
            </p:nvSpPr>
            <p:spPr>
              <a:xfrm>
                <a:off x="4871031" y="2892222"/>
                <a:ext cx="664193" cy="6641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p:cNvSpPr/>
              <p:nvPr/>
            </p:nvSpPr>
            <p:spPr>
              <a:xfrm>
                <a:off x="4585540" y="4242479"/>
                <a:ext cx="1265789" cy="523220"/>
              </a:xfrm>
              <a:prstGeom prst="rect">
                <a:avLst/>
              </a:prstGeom>
            </p:spPr>
            <p:txBody>
              <a:bodyPr wrap="square">
                <a:spAutoFit/>
              </a:bodyPr>
              <a:lstStyle/>
              <a:p>
                <a:pPr algn="ctr"/>
                <a:r>
                  <a:rPr lang="en-US" dirty="0">
                    <a:solidFill>
                      <a:srgbClr val="A7A4BC"/>
                    </a:solidFill>
                    <a:latin typeface="Muli Light" panose="020B0604020202020204" charset="0"/>
                  </a:rPr>
                  <a:t>Study</a:t>
                </a:r>
                <a:r>
                  <a:rPr lang="fr-FR" dirty="0">
                    <a:solidFill>
                      <a:srgbClr val="A7A4BC"/>
                    </a:solidFill>
                    <a:latin typeface="Muli Light" panose="020B0604020202020204" charset="0"/>
                  </a:rPr>
                  <a:t> practices </a:t>
                </a:r>
              </a:p>
            </p:txBody>
          </p:sp>
          <p:grpSp>
            <p:nvGrpSpPr>
              <p:cNvPr id="126" name="Google Shape;343;p40"/>
              <p:cNvGrpSpPr/>
              <p:nvPr/>
            </p:nvGrpSpPr>
            <p:grpSpPr>
              <a:xfrm>
                <a:off x="5029573" y="2985786"/>
                <a:ext cx="347107" cy="438984"/>
                <a:chOff x="584925" y="238125"/>
                <a:chExt cx="415200" cy="525100"/>
              </a:xfrm>
            </p:grpSpPr>
            <p:sp>
              <p:nvSpPr>
                <p:cNvPr id="127" name="Google Shape;344;p40"/>
                <p:cNvSpPr/>
                <p:nvPr/>
              </p:nvSpPr>
              <p:spPr>
                <a:xfrm>
                  <a:off x="621550" y="299175"/>
                  <a:ext cx="378575" cy="464050"/>
                </a:xfrm>
                <a:custGeom>
                  <a:avLst/>
                  <a:gdLst/>
                  <a:ahLst/>
                  <a:cxnLst/>
                  <a:rect l="l" t="t" r="r" b="b"/>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45;p40"/>
                <p:cNvSpPr/>
                <p:nvPr/>
              </p:nvSpPr>
              <p:spPr>
                <a:xfrm>
                  <a:off x="633750" y="2381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46;p40"/>
                <p:cNvSpPr/>
                <p:nvPr/>
              </p:nvSpPr>
              <p:spPr>
                <a:xfrm>
                  <a:off x="716800"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47;p40"/>
                <p:cNvSpPr/>
                <p:nvPr/>
              </p:nvSpPr>
              <p:spPr>
                <a:xfrm>
                  <a:off x="799825" y="238125"/>
                  <a:ext cx="29350" cy="63500"/>
                </a:xfrm>
                <a:custGeom>
                  <a:avLst/>
                  <a:gdLst/>
                  <a:ahLst/>
                  <a:cxnLst/>
                  <a:rect l="l" t="t" r="r" b="b"/>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48;p40"/>
                <p:cNvSpPr/>
                <p:nvPr/>
              </p:nvSpPr>
              <p:spPr>
                <a:xfrm>
                  <a:off x="882875"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49;p40"/>
                <p:cNvSpPr/>
                <p:nvPr/>
              </p:nvSpPr>
              <p:spPr>
                <a:xfrm>
                  <a:off x="584925" y="261325"/>
                  <a:ext cx="378575" cy="464050"/>
                </a:xfrm>
                <a:custGeom>
                  <a:avLst/>
                  <a:gdLst/>
                  <a:ahLst/>
                  <a:cxnLst/>
                  <a:rect l="l" t="t" r="r" b="b"/>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rgbClr val="4D8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extLst>
      <p:ext uri="{BB962C8B-B14F-4D97-AF65-F5344CB8AC3E}">
        <p14:creationId xmlns:p14="http://schemas.microsoft.com/office/powerpoint/2010/main" val="3447110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4" name="TextBox 3"/>
          <p:cNvSpPr txBox="1"/>
          <p:nvPr/>
        </p:nvSpPr>
        <p:spPr>
          <a:xfrm>
            <a:off x="237067" y="530914"/>
            <a:ext cx="6299200"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Requierements</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9263" y="1986040"/>
            <a:ext cx="3541321" cy="2738731"/>
          </a:xfrm>
          <a:prstGeom prst="rect">
            <a:avLst/>
          </a:prstGeom>
        </p:spPr>
      </p:pic>
      <p:sp>
        <p:nvSpPr>
          <p:cNvPr id="6" name="Rectangle 5"/>
          <p:cNvSpPr/>
          <p:nvPr/>
        </p:nvSpPr>
        <p:spPr>
          <a:xfrm>
            <a:off x="468085" y="1546577"/>
            <a:ext cx="7479933" cy="793166"/>
          </a:xfrm>
          <a:prstGeom prst="rect">
            <a:avLst/>
          </a:prstGeom>
        </p:spPr>
        <p:txBody>
          <a:bodyPr wrap="none">
            <a:spAutoFit/>
          </a:bodyPr>
          <a:lstStyle/>
          <a:p>
            <a:r>
              <a:rPr lang="en-US" sz="2200" b="1" dirty="0">
                <a:solidFill>
                  <a:srgbClr val="65617D"/>
                </a:solidFill>
                <a:latin typeface="Muli Light" panose="020B0604020202020204" charset="0"/>
                <a:ea typeface="Calibri" panose="020F0502020204030204" pitchFamily="34" charset="0"/>
                <a:cs typeface="Arial" panose="020B0604020202020204" pitchFamily="34" charset="0"/>
              </a:rPr>
              <a:t>Non Functional requirement: </a:t>
            </a:r>
            <a:r>
              <a:rPr lang="en-US" sz="1800" dirty="0">
                <a:solidFill>
                  <a:srgbClr val="A7A4BC"/>
                </a:solidFill>
                <a:latin typeface="Muli Light" panose="020B0604020202020204" charset="0"/>
                <a:ea typeface="Calibri" panose="020F0502020204030204" pitchFamily="34" charset="0"/>
                <a:cs typeface="Arial" panose="020B0604020202020204" pitchFamily="34" charset="0"/>
              </a:rPr>
              <a:t>The system </a:t>
            </a:r>
            <a:r>
              <a:rPr lang="en-US" sz="1800" dirty="0">
                <a:solidFill>
                  <a:srgbClr val="A7A4BC"/>
                </a:solidFill>
                <a:latin typeface="Muli Light" panose="020B0604020202020204" charset="0"/>
              </a:rPr>
              <a:t>work on 2 platforms</a:t>
            </a:r>
          </a:p>
          <a:p>
            <a:pPr lvl="0">
              <a:lnSpc>
                <a:spcPct val="107000"/>
              </a:lnSpc>
              <a:spcAft>
                <a:spcPts val="800"/>
              </a:spcAft>
            </a:pPr>
            <a:endParaRPr lang="fr-FR" sz="2200" b="1" dirty="0">
              <a:solidFill>
                <a:srgbClr val="65617D"/>
              </a:solidFill>
              <a:latin typeface="Muli Light" panose="020B0604020202020204" charset="0"/>
              <a:ea typeface="Calibri" panose="020F050202020403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38FC05FB-ACDF-43CA-8F0E-27641026ED72}"/>
              </a:ext>
            </a:extLst>
          </p:cNvPr>
          <p:cNvGrpSpPr/>
          <p:nvPr/>
        </p:nvGrpSpPr>
        <p:grpSpPr>
          <a:xfrm>
            <a:off x="1254452" y="2519725"/>
            <a:ext cx="3197225" cy="662056"/>
            <a:chOff x="1254452" y="2311440"/>
            <a:chExt cx="3197225" cy="662056"/>
          </a:xfrm>
        </p:grpSpPr>
        <p:grpSp>
          <p:nvGrpSpPr>
            <p:cNvPr id="7" name="Group 6">
              <a:extLst>
                <a:ext uri="{FF2B5EF4-FFF2-40B4-BE49-F238E27FC236}">
                  <a16:creationId xmlns:a16="http://schemas.microsoft.com/office/drawing/2014/main" id="{11FBA8A3-D6EF-42EC-AEC1-86283EED452E}"/>
                </a:ext>
              </a:extLst>
            </p:cNvPr>
            <p:cNvGrpSpPr/>
            <p:nvPr/>
          </p:nvGrpSpPr>
          <p:grpSpPr>
            <a:xfrm>
              <a:off x="1254452" y="2311440"/>
              <a:ext cx="3197225" cy="662056"/>
              <a:chOff x="764723" y="2277144"/>
              <a:chExt cx="3197225" cy="662056"/>
            </a:xfrm>
          </p:grpSpPr>
          <p:sp>
            <p:nvSpPr>
              <p:cNvPr id="8" name="Oval 7">
                <a:extLst>
                  <a:ext uri="{FF2B5EF4-FFF2-40B4-BE49-F238E27FC236}">
                    <a16:creationId xmlns:a16="http://schemas.microsoft.com/office/drawing/2014/main" id="{40F3CBE7-0B7F-4BBC-932B-F8A1336F5066}"/>
                  </a:ext>
                </a:extLst>
              </p:cNvPr>
              <p:cNvSpPr/>
              <p:nvPr/>
            </p:nvSpPr>
            <p:spPr>
              <a:xfrm>
                <a:off x="764723" y="2277144"/>
                <a:ext cx="662056" cy="662056"/>
              </a:xfrm>
              <a:prstGeom prst="ellipse">
                <a:avLst/>
              </a:prstGeom>
              <a:solidFill>
                <a:srgbClr val="A7D8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5766AE2-8191-4DD7-9F8B-FB3901844BFC}"/>
                  </a:ext>
                </a:extLst>
              </p:cNvPr>
              <p:cNvSpPr txBox="1"/>
              <p:nvPr/>
            </p:nvSpPr>
            <p:spPr>
              <a:xfrm>
                <a:off x="1435200" y="2319659"/>
                <a:ext cx="1555750" cy="307777"/>
              </a:xfrm>
              <a:prstGeom prst="rect">
                <a:avLst/>
              </a:prstGeom>
              <a:noFill/>
            </p:spPr>
            <p:txBody>
              <a:bodyPr wrap="square" rtlCol="0">
                <a:spAutoFit/>
              </a:bodyPr>
              <a:lstStyle/>
              <a:p>
                <a:r>
                  <a:rPr lang="en-US" dirty="0">
                    <a:solidFill>
                      <a:srgbClr val="474463"/>
                    </a:solidFill>
                    <a:effectLst>
                      <a:outerShdw blurRad="38100" dist="38100" dir="2700000" algn="tl">
                        <a:srgbClr val="000000">
                          <a:alpha val="43137"/>
                        </a:srgbClr>
                      </a:outerShdw>
                    </a:effectLst>
                    <a:latin typeface="Poppins" panose="020B0604020202020204" charset="0"/>
                    <a:cs typeface="Poppins" panose="020B0604020202020204" charset="0"/>
                  </a:rPr>
                  <a:t>Mobile</a:t>
                </a:r>
              </a:p>
            </p:txBody>
          </p:sp>
          <p:sp>
            <p:nvSpPr>
              <p:cNvPr id="11" name="TextBox 10">
                <a:extLst>
                  <a:ext uri="{FF2B5EF4-FFF2-40B4-BE49-F238E27FC236}">
                    <a16:creationId xmlns:a16="http://schemas.microsoft.com/office/drawing/2014/main" id="{ED76257E-DD5D-4C31-B2AC-F76DC9199544}"/>
                  </a:ext>
                </a:extLst>
              </p:cNvPr>
              <p:cNvSpPr txBox="1"/>
              <p:nvPr/>
            </p:nvSpPr>
            <p:spPr>
              <a:xfrm>
                <a:off x="1435200" y="2602413"/>
                <a:ext cx="2526748" cy="295145"/>
              </a:xfrm>
              <a:prstGeom prst="rect">
                <a:avLst/>
              </a:prstGeom>
              <a:noFill/>
            </p:spPr>
            <p:txBody>
              <a:bodyPr wrap="square" rtlCol="0">
                <a:spAutoFit/>
              </a:bodyPr>
              <a:lstStyle/>
              <a:p>
                <a:pPr>
                  <a:lnSpc>
                    <a:spcPct val="114000"/>
                  </a:lnSpc>
                </a:pPr>
                <a:r>
                  <a:rPr lang="fr-FR" sz="1250" dirty="0">
                    <a:solidFill>
                      <a:srgbClr val="A7A4BC"/>
                    </a:solidFill>
                    <a:latin typeface="Muli Light" panose="020B0604020202020204" charset="0"/>
                  </a:rPr>
                  <a:t>Destined</a:t>
                </a:r>
                <a:r>
                  <a:rPr lang="en-US" sz="1250" dirty="0">
                    <a:solidFill>
                      <a:srgbClr val="A7A4BC"/>
                    </a:solidFill>
                    <a:latin typeface="Muli Light" panose="020B0604020202020204" charset="0"/>
                  </a:rPr>
                  <a:t> to Students</a:t>
                </a:r>
              </a:p>
            </p:txBody>
          </p:sp>
        </p:grpSp>
        <p:sp>
          <p:nvSpPr>
            <p:cNvPr id="17" name="Google Shape;489;p40"/>
            <p:cNvSpPr/>
            <p:nvPr/>
          </p:nvSpPr>
          <p:spPr>
            <a:xfrm>
              <a:off x="1461438" y="2427563"/>
              <a:ext cx="248083" cy="429809"/>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roup 8">
            <a:extLst>
              <a:ext uri="{FF2B5EF4-FFF2-40B4-BE49-F238E27FC236}">
                <a16:creationId xmlns:a16="http://schemas.microsoft.com/office/drawing/2014/main" id="{48EBDA56-03CE-4C9D-B3DE-2CDFE0C5D710}"/>
              </a:ext>
            </a:extLst>
          </p:cNvPr>
          <p:cNvGrpSpPr/>
          <p:nvPr/>
        </p:nvGrpSpPr>
        <p:grpSpPr>
          <a:xfrm>
            <a:off x="1254452" y="3518784"/>
            <a:ext cx="3197225" cy="813669"/>
            <a:chOff x="1254452" y="3654186"/>
            <a:chExt cx="3197225" cy="813669"/>
          </a:xfrm>
        </p:grpSpPr>
        <p:grpSp>
          <p:nvGrpSpPr>
            <p:cNvPr id="12" name="Group 11">
              <a:extLst>
                <a:ext uri="{FF2B5EF4-FFF2-40B4-BE49-F238E27FC236}">
                  <a16:creationId xmlns:a16="http://schemas.microsoft.com/office/drawing/2014/main" id="{11FBA8A3-D6EF-42EC-AEC1-86283EED452E}"/>
                </a:ext>
              </a:extLst>
            </p:cNvPr>
            <p:cNvGrpSpPr/>
            <p:nvPr/>
          </p:nvGrpSpPr>
          <p:grpSpPr>
            <a:xfrm>
              <a:off x="1254452" y="3654186"/>
              <a:ext cx="3197225" cy="813669"/>
              <a:chOff x="764723" y="2142394"/>
              <a:chExt cx="3197225" cy="813669"/>
            </a:xfrm>
          </p:grpSpPr>
          <p:sp>
            <p:nvSpPr>
              <p:cNvPr id="13" name="Oval 12">
                <a:extLst>
                  <a:ext uri="{FF2B5EF4-FFF2-40B4-BE49-F238E27FC236}">
                    <a16:creationId xmlns:a16="http://schemas.microsoft.com/office/drawing/2014/main" id="{40F3CBE7-0B7F-4BBC-932B-F8A1336F5066}"/>
                  </a:ext>
                </a:extLst>
              </p:cNvPr>
              <p:cNvSpPr/>
              <p:nvPr/>
            </p:nvSpPr>
            <p:spPr>
              <a:xfrm>
                <a:off x="764723" y="2277144"/>
                <a:ext cx="662056" cy="662056"/>
              </a:xfrm>
              <a:prstGeom prst="ellipse">
                <a:avLst/>
              </a:prstGeom>
              <a:solidFill>
                <a:srgbClr val="723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A5766AE2-8191-4DD7-9F8B-FB3901844BFC}"/>
                  </a:ext>
                </a:extLst>
              </p:cNvPr>
              <p:cNvSpPr txBox="1"/>
              <p:nvPr/>
            </p:nvSpPr>
            <p:spPr>
              <a:xfrm>
                <a:off x="1435200" y="2142394"/>
                <a:ext cx="1555750" cy="307777"/>
              </a:xfrm>
              <a:prstGeom prst="rect">
                <a:avLst/>
              </a:prstGeom>
              <a:noFill/>
            </p:spPr>
            <p:txBody>
              <a:bodyPr wrap="square" rtlCol="0">
                <a:spAutoFit/>
              </a:bodyPr>
              <a:lstStyle/>
              <a:p>
                <a:r>
                  <a:rPr lang="en-US" dirty="0">
                    <a:solidFill>
                      <a:srgbClr val="3F3D56"/>
                    </a:solidFill>
                    <a:effectLst>
                      <a:outerShdw blurRad="38100" dist="38100" dir="2700000" algn="tl">
                        <a:srgbClr val="000000">
                          <a:alpha val="43137"/>
                        </a:srgbClr>
                      </a:outerShdw>
                    </a:effectLst>
                    <a:latin typeface="Poppins" panose="020B0604020202020204" charset="0"/>
                    <a:cs typeface="Poppins" panose="020B0604020202020204" charset="0"/>
                  </a:rPr>
                  <a:t>Desktop</a:t>
                </a:r>
              </a:p>
            </p:txBody>
          </p:sp>
          <p:sp>
            <p:nvSpPr>
              <p:cNvPr id="16" name="TextBox 15">
                <a:extLst>
                  <a:ext uri="{FF2B5EF4-FFF2-40B4-BE49-F238E27FC236}">
                    <a16:creationId xmlns:a16="http://schemas.microsoft.com/office/drawing/2014/main" id="{ED76257E-DD5D-4C31-B2AC-F76DC9199544}"/>
                  </a:ext>
                </a:extLst>
              </p:cNvPr>
              <p:cNvSpPr txBox="1"/>
              <p:nvPr/>
            </p:nvSpPr>
            <p:spPr>
              <a:xfrm>
                <a:off x="1435200" y="2425148"/>
                <a:ext cx="2526748" cy="530915"/>
              </a:xfrm>
              <a:prstGeom prst="rect">
                <a:avLst/>
              </a:prstGeom>
              <a:noFill/>
            </p:spPr>
            <p:txBody>
              <a:bodyPr wrap="square" rtlCol="0">
                <a:spAutoFit/>
              </a:bodyPr>
              <a:lstStyle/>
              <a:p>
                <a:pPr>
                  <a:lnSpc>
                    <a:spcPct val="114000"/>
                  </a:lnSpc>
                </a:pPr>
                <a:r>
                  <a:rPr lang="fr-FR" sz="1250" dirty="0">
                    <a:solidFill>
                      <a:srgbClr val="A7A4BC"/>
                    </a:solidFill>
                    <a:latin typeface="Muli Light" panose="020B0604020202020204" charset="0"/>
                  </a:rPr>
                  <a:t>Destined to Teachers &amp; Academy</a:t>
                </a:r>
                <a:endParaRPr lang="en-US" sz="1250" dirty="0">
                  <a:solidFill>
                    <a:srgbClr val="A7A4BC"/>
                  </a:solidFill>
                  <a:latin typeface="Muli Light" panose="020B0604020202020204" charset="0"/>
                </a:endParaRPr>
              </a:p>
            </p:txBody>
          </p:sp>
        </p:grpSp>
        <p:grpSp>
          <p:nvGrpSpPr>
            <p:cNvPr id="18" name="Google Shape;490;p40"/>
            <p:cNvGrpSpPr/>
            <p:nvPr/>
          </p:nvGrpSpPr>
          <p:grpSpPr>
            <a:xfrm>
              <a:off x="1392007" y="3936940"/>
              <a:ext cx="386943" cy="372647"/>
              <a:chOff x="2583325" y="2972875"/>
              <a:chExt cx="462850" cy="445750"/>
            </a:xfrm>
            <a:solidFill>
              <a:schemeClr val="bg1"/>
            </a:solidFill>
          </p:grpSpPr>
          <p:sp>
            <p:nvSpPr>
              <p:cNvPr id="19" name="Google Shape;491;p40"/>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92;p40"/>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1" name="Picture 20"/>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3157241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6303" t="4609" r="5650" b="5661"/>
          <a:stretch/>
        </p:blipFill>
        <p:spPr>
          <a:xfrm>
            <a:off x="4909079" y="1738489"/>
            <a:ext cx="4234921" cy="3404962"/>
          </a:xfrm>
          <a:prstGeom prst="rect">
            <a:avLst/>
          </a:prstGeom>
        </p:spPr>
      </p:pic>
      <p:sp>
        <p:nvSpPr>
          <p:cNvPr id="4" name="Title 1"/>
          <p:cNvSpPr txBox="1">
            <a:spLocks/>
          </p:cNvSpPr>
          <p:nvPr/>
        </p:nvSpPr>
        <p:spPr>
          <a:xfrm>
            <a:off x="687600" y="2188800"/>
            <a:ext cx="4973100" cy="8183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4800" b="1" dirty="0">
                <a:solidFill>
                  <a:srgbClr val="A7D86D"/>
                </a:solidFill>
                <a:latin typeface="Poppins" panose="020B0604020202020204" charset="0"/>
                <a:cs typeface="Poppins" panose="020B0604020202020204" charset="0"/>
              </a:rPr>
              <a:t>3. Work Plan</a:t>
            </a:r>
          </a:p>
        </p:txBody>
      </p:sp>
      <p:sp>
        <p:nvSpPr>
          <p:cNvPr id="6" name="Google Shape;87;p17"/>
          <p:cNvSpPr txBox="1">
            <a:spLocks/>
          </p:cNvSpPr>
          <p:nvPr/>
        </p:nvSpPr>
        <p:spPr>
          <a:xfrm>
            <a:off x="685799" y="3144850"/>
            <a:ext cx="3107267" cy="96430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1pPr>
            <a:lvl2pPr marL="914400" marR="0" lvl="1"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2pPr>
            <a:lvl3pPr marL="1371600" marR="0" lvl="2"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3pPr>
            <a:lvl4pPr marL="1828800" marR="0" lvl="3"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4pPr>
            <a:lvl5pPr marL="2286000" marR="0" lvl="4"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5pPr>
            <a:lvl6pPr marL="2743200" marR="0" lvl="5"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6pPr>
            <a:lvl7pPr marL="3200400" marR="0" lvl="6"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7pPr>
            <a:lvl8pPr marL="3657600" marR="0" lvl="7"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8pPr>
            <a:lvl9pPr marL="4114800" marR="0" lvl="8"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9pPr>
          </a:lstStyle>
          <a:p>
            <a:pPr marL="0" indent="0"/>
            <a:r>
              <a:rPr lang="en-US" dirty="0"/>
              <a:t>A Good Plan Means a Successful Project.</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41387049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body" idx="1"/>
          </p:nvPr>
        </p:nvSpPr>
        <p:spPr>
          <a:xfrm>
            <a:off x="962850" y="919975"/>
            <a:ext cx="4469100" cy="3629448"/>
          </a:xfrm>
          <a:prstGeom prst="rect">
            <a:avLst/>
          </a:prstGeom>
        </p:spPr>
        <p:txBody>
          <a:bodyPr spcFirstLastPara="1" wrap="square" lIns="0" tIns="0" rIns="0" bIns="0" anchor="t" anchorCtr="0">
            <a:noAutofit/>
          </a:bodyPr>
          <a:lstStyle/>
          <a:p>
            <a:pPr marL="0" lvl="0" indent="0">
              <a:buNone/>
            </a:pPr>
            <a:r>
              <a:rPr lang="en-US" dirty="0"/>
              <a:t>The bad new is the time flies</a:t>
            </a:r>
          </a:p>
          <a:p>
            <a:pPr marL="0" lvl="0" indent="0">
              <a:buNone/>
            </a:pPr>
            <a:r>
              <a:rPr lang="en-US" dirty="0"/>
              <a:t>The good news is you’re the pilot </a:t>
            </a:r>
            <a:endParaRPr dirty="0"/>
          </a:p>
        </p:txBody>
      </p:sp>
      <p:sp>
        <p:nvSpPr>
          <p:cNvPr id="93" name="Google Shape;93;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6" name="Google Shape;464;p40"/>
          <p:cNvSpPr/>
          <p:nvPr/>
        </p:nvSpPr>
        <p:spPr>
          <a:xfrm>
            <a:off x="2877839" y="1651414"/>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bg1"/>
          </a:solidFill>
          <a:ln w="22225">
            <a:solidFill>
              <a:srgbClr val="B4E178"/>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65;p40"/>
          <p:cNvSpPr/>
          <p:nvPr/>
        </p:nvSpPr>
        <p:spPr>
          <a:xfrm>
            <a:off x="4388815" y="2679470"/>
            <a:ext cx="557660" cy="557627"/>
          </a:xfrm>
          <a:custGeom>
            <a:avLst/>
            <a:gdLst/>
            <a:ahLst/>
            <a:cxnLst/>
            <a:rect l="l" t="t" r="r" b="b"/>
            <a:pathLst>
              <a:path w="16902" h="16901" extrusionOk="0">
                <a:moveTo>
                  <a:pt x="14386" y="757"/>
                </a:moveTo>
                <a:lnTo>
                  <a:pt x="14557" y="782"/>
                </a:lnTo>
                <a:lnTo>
                  <a:pt x="14728" y="806"/>
                </a:lnTo>
                <a:lnTo>
                  <a:pt x="14899" y="831"/>
                </a:lnTo>
                <a:lnTo>
                  <a:pt x="15070" y="904"/>
                </a:lnTo>
                <a:lnTo>
                  <a:pt x="15216" y="977"/>
                </a:lnTo>
                <a:lnTo>
                  <a:pt x="15363" y="1050"/>
                </a:lnTo>
                <a:lnTo>
                  <a:pt x="15509" y="1148"/>
                </a:lnTo>
                <a:lnTo>
                  <a:pt x="15631" y="1270"/>
                </a:lnTo>
                <a:lnTo>
                  <a:pt x="15729" y="1392"/>
                </a:lnTo>
                <a:lnTo>
                  <a:pt x="15827" y="1539"/>
                </a:lnTo>
                <a:lnTo>
                  <a:pt x="15925" y="1661"/>
                </a:lnTo>
                <a:lnTo>
                  <a:pt x="15998" y="1807"/>
                </a:lnTo>
                <a:lnTo>
                  <a:pt x="16047" y="1978"/>
                </a:lnTo>
                <a:lnTo>
                  <a:pt x="16095" y="2125"/>
                </a:lnTo>
                <a:lnTo>
                  <a:pt x="16120" y="2296"/>
                </a:lnTo>
                <a:lnTo>
                  <a:pt x="16144" y="2467"/>
                </a:lnTo>
                <a:lnTo>
                  <a:pt x="16120" y="2565"/>
                </a:lnTo>
                <a:lnTo>
                  <a:pt x="16071" y="2638"/>
                </a:lnTo>
                <a:lnTo>
                  <a:pt x="15998" y="2687"/>
                </a:lnTo>
                <a:lnTo>
                  <a:pt x="15900" y="2711"/>
                </a:lnTo>
                <a:lnTo>
                  <a:pt x="15802" y="2687"/>
                </a:lnTo>
                <a:lnTo>
                  <a:pt x="15729" y="2638"/>
                </a:lnTo>
                <a:lnTo>
                  <a:pt x="15680" y="2565"/>
                </a:lnTo>
                <a:lnTo>
                  <a:pt x="15656" y="2467"/>
                </a:lnTo>
                <a:lnTo>
                  <a:pt x="15631" y="2247"/>
                </a:lnTo>
                <a:lnTo>
                  <a:pt x="15558" y="2003"/>
                </a:lnTo>
                <a:lnTo>
                  <a:pt x="15436" y="1807"/>
                </a:lnTo>
                <a:lnTo>
                  <a:pt x="15290" y="1612"/>
                </a:lnTo>
                <a:lnTo>
                  <a:pt x="15094" y="1466"/>
                </a:lnTo>
                <a:lnTo>
                  <a:pt x="14874" y="1343"/>
                </a:lnTo>
                <a:lnTo>
                  <a:pt x="14630" y="1270"/>
                </a:lnTo>
                <a:lnTo>
                  <a:pt x="14386" y="1246"/>
                </a:lnTo>
                <a:lnTo>
                  <a:pt x="14288" y="1246"/>
                </a:lnTo>
                <a:lnTo>
                  <a:pt x="14215" y="1172"/>
                </a:lnTo>
                <a:lnTo>
                  <a:pt x="14166" y="1099"/>
                </a:lnTo>
                <a:lnTo>
                  <a:pt x="14142" y="1002"/>
                </a:lnTo>
                <a:lnTo>
                  <a:pt x="14166" y="904"/>
                </a:lnTo>
                <a:lnTo>
                  <a:pt x="14215" y="831"/>
                </a:lnTo>
                <a:lnTo>
                  <a:pt x="14288" y="782"/>
                </a:lnTo>
                <a:lnTo>
                  <a:pt x="14386" y="757"/>
                </a:lnTo>
                <a:close/>
                <a:moveTo>
                  <a:pt x="15460" y="0"/>
                </a:moveTo>
                <a:lnTo>
                  <a:pt x="15167" y="25"/>
                </a:lnTo>
                <a:lnTo>
                  <a:pt x="14850" y="49"/>
                </a:lnTo>
                <a:lnTo>
                  <a:pt x="14557" y="122"/>
                </a:lnTo>
                <a:lnTo>
                  <a:pt x="14117" y="244"/>
                </a:lnTo>
                <a:lnTo>
                  <a:pt x="13873" y="318"/>
                </a:lnTo>
                <a:lnTo>
                  <a:pt x="13653" y="415"/>
                </a:lnTo>
                <a:lnTo>
                  <a:pt x="13458" y="537"/>
                </a:lnTo>
                <a:lnTo>
                  <a:pt x="13287" y="660"/>
                </a:lnTo>
                <a:lnTo>
                  <a:pt x="10625" y="3346"/>
                </a:lnTo>
                <a:lnTo>
                  <a:pt x="2858" y="1221"/>
                </a:lnTo>
                <a:lnTo>
                  <a:pt x="2712" y="1197"/>
                </a:lnTo>
                <a:lnTo>
                  <a:pt x="2590" y="1221"/>
                </a:lnTo>
                <a:lnTo>
                  <a:pt x="2467" y="1270"/>
                </a:lnTo>
                <a:lnTo>
                  <a:pt x="2345" y="1343"/>
                </a:lnTo>
                <a:lnTo>
                  <a:pt x="1613" y="2101"/>
                </a:lnTo>
                <a:lnTo>
                  <a:pt x="1539" y="2198"/>
                </a:lnTo>
                <a:lnTo>
                  <a:pt x="1491" y="2296"/>
                </a:lnTo>
                <a:lnTo>
                  <a:pt x="1466" y="2418"/>
                </a:lnTo>
                <a:lnTo>
                  <a:pt x="1466" y="2516"/>
                </a:lnTo>
                <a:lnTo>
                  <a:pt x="1491" y="2613"/>
                </a:lnTo>
                <a:lnTo>
                  <a:pt x="1515" y="2687"/>
                </a:lnTo>
                <a:lnTo>
                  <a:pt x="1613" y="2833"/>
                </a:lnTo>
                <a:lnTo>
                  <a:pt x="1710" y="2907"/>
                </a:lnTo>
                <a:lnTo>
                  <a:pt x="7425" y="6619"/>
                </a:lnTo>
                <a:lnTo>
                  <a:pt x="4177" y="10893"/>
                </a:lnTo>
                <a:lnTo>
                  <a:pt x="929" y="10331"/>
                </a:lnTo>
                <a:lnTo>
                  <a:pt x="831" y="10331"/>
                </a:lnTo>
                <a:lnTo>
                  <a:pt x="709" y="10356"/>
                </a:lnTo>
                <a:lnTo>
                  <a:pt x="611" y="10404"/>
                </a:lnTo>
                <a:lnTo>
                  <a:pt x="514" y="10478"/>
                </a:lnTo>
                <a:lnTo>
                  <a:pt x="147" y="10844"/>
                </a:lnTo>
                <a:lnTo>
                  <a:pt x="74" y="10942"/>
                </a:lnTo>
                <a:lnTo>
                  <a:pt x="25" y="11064"/>
                </a:lnTo>
                <a:lnTo>
                  <a:pt x="1" y="11186"/>
                </a:lnTo>
                <a:lnTo>
                  <a:pt x="1" y="11308"/>
                </a:lnTo>
                <a:lnTo>
                  <a:pt x="50" y="11455"/>
                </a:lnTo>
                <a:lnTo>
                  <a:pt x="147" y="11601"/>
                </a:lnTo>
                <a:lnTo>
                  <a:pt x="245" y="11674"/>
                </a:lnTo>
                <a:lnTo>
                  <a:pt x="3444" y="13457"/>
                </a:lnTo>
                <a:lnTo>
                  <a:pt x="5227" y="16657"/>
                </a:lnTo>
                <a:lnTo>
                  <a:pt x="5301" y="16754"/>
                </a:lnTo>
                <a:lnTo>
                  <a:pt x="5447" y="16852"/>
                </a:lnTo>
                <a:lnTo>
                  <a:pt x="5594" y="16901"/>
                </a:lnTo>
                <a:lnTo>
                  <a:pt x="5716" y="16901"/>
                </a:lnTo>
                <a:lnTo>
                  <a:pt x="5838" y="16877"/>
                </a:lnTo>
                <a:lnTo>
                  <a:pt x="5960" y="16828"/>
                </a:lnTo>
                <a:lnTo>
                  <a:pt x="6058" y="16754"/>
                </a:lnTo>
                <a:lnTo>
                  <a:pt x="6424" y="16388"/>
                </a:lnTo>
                <a:lnTo>
                  <a:pt x="6497" y="16290"/>
                </a:lnTo>
                <a:lnTo>
                  <a:pt x="6546" y="16193"/>
                </a:lnTo>
                <a:lnTo>
                  <a:pt x="6571" y="16071"/>
                </a:lnTo>
                <a:lnTo>
                  <a:pt x="6571" y="15973"/>
                </a:lnTo>
                <a:lnTo>
                  <a:pt x="6009" y="12725"/>
                </a:lnTo>
                <a:lnTo>
                  <a:pt x="10283" y="9476"/>
                </a:lnTo>
                <a:lnTo>
                  <a:pt x="13995" y="15191"/>
                </a:lnTo>
                <a:lnTo>
                  <a:pt x="14068" y="15289"/>
                </a:lnTo>
                <a:lnTo>
                  <a:pt x="14215" y="15387"/>
                </a:lnTo>
                <a:lnTo>
                  <a:pt x="14288" y="15411"/>
                </a:lnTo>
                <a:lnTo>
                  <a:pt x="14386" y="15436"/>
                </a:lnTo>
                <a:lnTo>
                  <a:pt x="14484" y="15436"/>
                </a:lnTo>
                <a:lnTo>
                  <a:pt x="14606" y="15411"/>
                </a:lnTo>
                <a:lnTo>
                  <a:pt x="14703" y="15362"/>
                </a:lnTo>
                <a:lnTo>
                  <a:pt x="14801" y="15289"/>
                </a:lnTo>
                <a:lnTo>
                  <a:pt x="15558" y="14556"/>
                </a:lnTo>
                <a:lnTo>
                  <a:pt x="15631" y="14434"/>
                </a:lnTo>
                <a:lnTo>
                  <a:pt x="15680" y="14312"/>
                </a:lnTo>
                <a:lnTo>
                  <a:pt x="15705" y="14190"/>
                </a:lnTo>
                <a:lnTo>
                  <a:pt x="15680" y="14043"/>
                </a:lnTo>
                <a:lnTo>
                  <a:pt x="13555" y="6277"/>
                </a:lnTo>
                <a:lnTo>
                  <a:pt x="16242" y="3615"/>
                </a:lnTo>
                <a:lnTo>
                  <a:pt x="16364" y="3444"/>
                </a:lnTo>
                <a:lnTo>
                  <a:pt x="16486" y="3248"/>
                </a:lnTo>
                <a:lnTo>
                  <a:pt x="16584" y="3029"/>
                </a:lnTo>
                <a:lnTo>
                  <a:pt x="16657" y="2784"/>
                </a:lnTo>
                <a:lnTo>
                  <a:pt x="16779" y="2345"/>
                </a:lnTo>
                <a:lnTo>
                  <a:pt x="16853" y="2052"/>
                </a:lnTo>
                <a:lnTo>
                  <a:pt x="16877" y="1734"/>
                </a:lnTo>
                <a:lnTo>
                  <a:pt x="16901" y="1441"/>
                </a:lnTo>
                <a:lnTo>
                  <a:pt x="16901" y="1197"/>
                </a:lnTo>
                <a:lnTo>
                  <a:pt x="16901" y="953"/>
                </a:lnTo>
                <a:lnTo>
                  <a:pt x="16853" y="757"/>
                </a:lnTo>
                <a:lnTo>
                  <a:pt x="16779" y="586"/>
                </a:lnTo>
                <a:lnTo>
                  <a:pt x="16706" y="415"/>
                </a:lnTo>
                <a:lnTo>
                  <a:pt x="16608" y="293"/>
                </a:lnTo>
                <a:lnTo>
                  <a:pt x="16486" y="196"/>
                </a:lnTo>
                <a:lnTo>
                  <a:pt x="16315" y="122"/>
                </a:lnTo>
                <a:lnTo>
                  <a:pt x="16144" y="49"/>
                </a:lnTo>
                <a:lnTo>
                  <a:pt x="15949" y="0"/>
                </a:lnTo>
                <a:close/>
              </a:path>
            </a:pathLst>
          </a:custGeom>
          <a:solidFill>
            <a:srgbClr val="B4E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
        <p:nvSpPr>
          <p:cNvPr id="10" name="Google Shape;565;p40"/>
          <p:cNvSpPr/>
          <p:nvPr/>
        </p:nvSpPr>
        <p:spPr>
          <a:xfrm>
            <a:off x="3936308" y="2907602"/>
            <a:ext cx="329514" cy="329495"/>
          </a:xfrm>
          <a:custGeom>
            <a:avLst/>
            <a:gdLst/>
            <a:ahLst/>
            <a:cxnLst/>
            <a:rect l="l" t="t" r="r" b="b"/>
            <a:pathLst>
              <a:path w="16902" h="16901" extrusionOk="0">
                <a:moveTo>
                  <a:pt x="14386" y="757"/>
                </a:moveTo>
                <a:lnTo>
                  <a:pt x="14557" y="782"/>
                </a:lnTo>
                <a:lnTo>
                  <a:pt x="14728" y="806"/>
                </a:lnTo>
                <a:lnTo>
                  <a:pt x="14899" y="831"/>
                </a:lnTo>
                <a:lnTo>
                  <a:pt x="15070" y="904"/>
                </a:lnTo>
                <a:lnTo>
                  <a:pt x="15216" y="977"/>
                </a:lnTo>
                <a:lnTo>
                  <a:pt x="15363" y="1050"/>
                </a:lnTo>
                <a:lnTo>
                  <a:pt x="15509" y="1148"/>
                </a:lnTo>
                <a:lnTo>
                  <a:pt x="15631" y="1270"/>
                </a:lnTo>
                <a:lnTo>
                  <a:pt x="15729" y="1392"/>
                </a:lnTo>
                <a:lnTo>
                  <a:pt x="15827" y="1539"/>
                </a:lnTo>
                <a:lnTo>
                  <a:pt x="15925" y="1661"/>
                </a:lnTo>
                <a:lnTo>
                  <a:pt x="15998" y="1807"/>
                </a:lnTo>
                <a:lnTo>
                  <a:pt x="16047" y="1978"/>
                </a:lnTo>
                <a:lnTo>
                  <a:pt x="16095" y="2125"/>
                </a:lnTo>
                <a:lnTo>
                  <a:pt x="16120" y="2296"/>
                </a:lnTo>
                <a:lnTo>
                  <a:pt x="16144" y="2467"/>
                </a:lnTo>
                <a:lnTo>
                  <a:pt x="16120" y="2565"/>
                </a:lnTo>
                <a:lnTo>
                  <a:pt x="16071" y="2638"/>
                </a:lnTo>
                <a:lnTo>
                  <a:pt x="15998" y="2687"/>
                </a:lnTo>
                <a:lnTo>
                  <a:pt x="15900" y="2711"/>
                </a:lnTo>
                <a:lnTo>
                  <a:pt x="15802" y="2687"/>
                </a:lnTo>
                <a:lnTo>
                  <a:pt x="15729" y="2638"/>
                </a:lnTo>
                <a:lnTo>
                  <a:pt x="15680" y="2565"/>
                </a:lnTo>
                <a:lnTo>
                  <a:pt x="15656" y="2467"/>
                </a:lnTo>
                <a:lnTo>
                  <a:pt x="15631" y="2247"/>
                </a:lnTo>
                <a:lnTo>
                  <a:pt x="15558" y="2003"/>
                </a:lnTo>
                <a:lnTo>
                  <a:pt x="15436" y="1807"/>
                </a:lnTo>
                <a:lnTo>
                  <a:pt x="15290" y="1612"/>
                </a:lnTo>
                <a:lnTo>
                  <a:pt x="15094" y="1466"/>
                </a:lnTo>
                <a:lnTo>
                  <a:pt x="14874" y="1343"/>
                </a:lnTo>
                <a:lnTo>
                  <a:pt x="14630" y="1270"/>
                </a:lnTo>
                <a:lnTo>
                  <a:pt x="14386" y="1246"/>
                </a:lnTo>
                <a:lnTo>
                  <a:pt x="14288" y="1246"/>
                </a:lnTo>
                <a:lnTo>
                  <a:pt x="14215" y="1172"/>
                </a:lnTo>
                <a:lnTo>
                  <a:pt x="14166" y="1099"/>
                </a:lnTo>
                <a:lnTo>
                  <a:pt x="14142" y="1002"/>
                </a:lnTo>
                <a:lnTo>
                  <a:pt x="14166" y="904"/>
                </a:lnTo>
                <a:lnTo>
                  <a:pt x="14215" y="831"/>
                </a:lnTo>
                <a:lnTo>
                  <a:pt x="14288" y="782"/>
                </a:lnTo>
                <a:lnTo>
                  <a:pt x="14386" y="757"/>
                </a:lnTo>
                <a:close/>
                <a:moveTo>
                  <a:pt x="15460" y="0"/>
                </a:moveTo>
                <a:lnTo>
                  <a:pt x="15167" y="25"/>
                </a:lnTo>
                <a:lnTo>
                  <a:pt x="14850" y="49"/>
                </a:lnTo>
                <a:lnTo>
                  <a:pt x="14557" y="122"/>
                </a:lnTo>
                <a:lnTo>
                  <a:pt x="14117" y="244"/>
                </a:lnTo>
                <a:lnTo>
                  <a:pt x="13873" y="318"/>
                </a:lnTo>
                <a:lnTo>
                  <a:pt x="13653" y="415"/>
                </a:lnTo>
                <a:lnTo>
                  <a:pt x="13458" y="537"/>
                </a:lnTo>
                <a:lnTo>
                  <a:pt x="13287" y="660"/>
                </a:lnTo>
                <a:lnTo>
                  <a:pt x="10625" y="3346"/>
                </a:lnTo>
                <a:lnTo>
                  <a:pt x="2858" y="1221"/>
                </a:lnTo>
                <a:lnTo>
                  <a:pt x="2712" y="1197"/>
                </a:lnTo>
                <a:lnTo>
                  <a:pt x="2590" y="1221"/>
                </a:lnTo>
                <a:lnTo>
                  <a:pt x="2467" y="1270"/>
                </a:lnTo>
                <a:lnTo>
                  <a:pt x="2345" y="1343"/>
                </a:lnTo>
                <a:lnTo>
                  <a:pt x="1613" y="2101"/>
                </a:lnTo>
                <a:lnTo>
                  <a:pt x="1539" y="2198"/>
                </a:lnTo>
                <a:lnTo>
                  <a:pt x="1491" y="2296"/>
                </a:lnTo>
                <a:lnTo>
                  <a:pt x="1466" y="2418"/>
                </a:lnTo>
                <a:lnTo>
                  <a:pt x="1466" y="2516"/>
                </a:lnTo>
                <a:lnTo>
                  <a:pt x="1491" y="2613"/>
                </a:lnTo>
                <a:lnTo>
                  <a:pt x="1515" y="2687"/>
                </a:lnTo>
                <a:lnTo>
                  <a:pt x="1613" y="2833"/>
                </a:lnTo>
                <a:lnTo>
                  <a:pt x="1710" y="2907"/>
                </a:lnTo>
                <a:lnTo>
                  <a:pt x="7425" y="6619"/>
                </a:lnTo>
                <a:lnTo>
                  <a:pt x="4177" y="10893"/>
                </a:lnTo>
                <a:lnTo>
                  <a:pt x="929" y="10331"/>
                </a:lnTo>
                <a:lnTo>
                  <a:pt x="831" y="10331"/>
                </a:lnTo>
                <a:lnTo>
                  <a:pt x="709" y="10356"/>
                </a:lnTo>
                <a:lnTo>
                  <a:pt x="611" y="10404"/>
                </a:lnTo>
                <a:lnTo>
                  <a:pt x="514" y="10478"/>
                </a:lnTo>
                <a:lnTo>
                  <a:pt x="147" y="10844"/>
                </a:lnTo>
                <a:lnTo>
                  <a:pt x="74" y="10942"/>
                </a:lnTo>
                <a:lnTo>
                  <a:pt x="25" y="11064"/>
                </a:lnTo>
                <a:lnTo>
                  <a:pt x="1" y="11186"/>
                </a:lnTo>
                <a:lnTo>
                  <a:pt x="1" y="11308"/>
                </a:lnTo>
                <a:lnTo>
                  <a:pt x="50" y="11455"/>
                </a:lnTo>
                <a:lnTo>
                  <a:pt x="147" y="11601"/>
                </a:lnTo>
                <a:lnTo>
                  <a:pt x="245" y="11674"/>
                </a:lnTo>
                <a:lnTo>
                  <a:pt x="3444" y="13457"/>
                </a:lnTo>
                <a:lnTo>
                  <a:pt x="5227" y="16657"/>
                </a:lnTo>
                <a:lnTo>
                  <a:pt x="5301" y="16754"/>
                </a:lnTo>
                <a:lnTo>
                  <a:pt x="5447" y="16852"/>
                </a:lnTo>
                <a:lnTo>
                  <a:pt x="5594" y="16901"/>
                </a:lnTo>
                <a:lnTo>
                  <a:pt x="5716" y="16901"/>
                </a:lnTo>
                <a:lnTo>
                  <a:pt x="5838" y="16877"/>
                </a:lnTo>
                <a:lnTo>
                  <a:pt x="5960" y="16828"/>
                </a:lnTo>
                <a:lnTo>
                  <a:pt x="6058" y="16754"/>
                </a:lnTo>
                <a:lnTo>
                  <a:pt x="6424" y="16388"/>
                </a:lnTo>
                <a:lnTo>
                  <a:pt x="6497" y="16290"/>
                </a:lnTo>
                <a:lnTo>
                  <a:pt x="6546" y="16193"/>
                </a:lnTo>
                <a:lnTo>
                  <a:pt x="6571" y="16071"/>
                </a:lnTo>
                <a:lnTo>
                  <a:pt x="6571" y="15973"/>
                </a:lnTo>
                <a:lnTo>
                  <a:pt x="6009" y="12725"/>
                </a:lnTo>
                <a:lnTo>
                  <a:pt x="10283" y="9476"/>
                </a:lnTo>
                <a:lnTo>
                  <a:pt x="13995" y="15191"/>
                </a:lnTo>
                <a:lnTo>
                  <a:pt x="14068" y="15289"/>
                </a:lnTo>
                <a:lnTo>
                  <a:pt x="14215" y="15387"/>
                </a:lnTo>
                <a:lnTo>
                  <a:pt x="14288" y="15411"/>
                </a:lnTo>
                <a:lnTo>
                  <a:pt x="14386" y="15436"/>
                </a:lnTo>
                <a:lnTo>
                  <a:pt x="14484" y="15436"/>
                </a:lnTo>
                <a:lnTo>
                  <a:pt x="14606" y="15411"/>
                </a:lnTo>
                <a:lnTo>
                  <a:pt x="14703" y="15362"/>
                </a:lnTo>
                <a:lnTo>
                  <a:pt x="14801" y="15289"/>
                </a:lnTo>
                <a:lnTo>
                  <a:pt x="15558" y="14556"/>
                </a:lnTo>
                <a:lnTo>
                  <a:pt x="15631" y="14434"/>
                </a:lnTo>
                <a:lnTo>
                  <a:pt x="15680" y="14312"/>
                </a:lnTo>
                <a:lnTo>
                  <a:pt x="15705" y="14190"/>
                </a:lnTo>
                <a:lnTo>
                  <a:pt x="15680" y="14043"/>
                </a:lnTo>
                <a:lnTo>
                  <a:pt x="13555" y="6277"/>
                </a:lnTo>
                <a:lnTo>
                  <a:pt x="16242" y="3615"/>
                </a:lnTo>
                <a:lnTo>
                  <a:pt x="16364" y="3444"/>
                </a:lnTo>
                <a:lnTo>
                  <a:pt x="16486" y="3248"/>
                </a:lnTo>
                <a:lnTo>
                  <a:pt x="16584" y="3029"/>
                </a:lnTo>
                <a:lnTo>
                  <a:pt x="16657" y="2784"/>
                </a:lnTo>
                <a:lnTo>
                  <a:pt x="16779" y="2345"/>
                </a:lnTo>
                <a:lnTo>
                  <a:pt x="16853" y="2052"/>
                </a:lnTo>
                <a:lnTo>
                  <a:pt x="16877" y="1734"/>
                </a:lnTo>
                <a:lnTo>
                  <a:pt x="16901" y="1441"/>
                </a:lnTo>
                <a:lnTo>
                  <a:pt x="16901" y="1197"/>
                </a:lnTo>
                <a:lnTo>
                  <a:pt x="16901" y="953"/>
                </a:lnTo>
                <a:lnTo>
                  <a:pt x="16853" y="757"/>
                </a:lnTo>
                <a:lnTo>
                  <a:pt x="16779" y="586"/>
                </a:lnTo>
                <a:lnTo>
                  <a:pt x="16706" y="415"/>
                </a:lnTo>
                <a:lnTo>
                  <a:pt x="16608" y="293"/>
                </a:lnTo>
                <a:lnTo>
                  <a:pt x="16486" y="196"/>
                </a:lnTo>
                <a:lnTo>
                  <a:pt x="16315" y="122"/>
                </a:lnTo>
                <a:lnTo>
                  <a:pt x="16144" y="49"/>
                </a:lnTo>
                <a:lnTo>
                  <a:pt x="15949" y="0"/>
                </a:lnTo>
                <a:close/>
              </a:path>
            </a:pathLst>
          </a:custGeom>
          <a:solidFill>
            <a:srgbClr val="B4E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0728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5" name="TextBox 4"/>
          <p:cNvSpPr txBox="1"/>
          <p:nvPr/>
        </p:nvSpPr>
        <p:spPr>
          <a:xfrm>
            <a:off x="194537" y="296998"/>
            <a:ext cx="5317066"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Planification</a:t>
            </a:r>
          </a:p>
        </p:txBody>
      </p:sp>
      <p:graphicFrame>
        <p:nvGraphicFramePr>
          <p:cNvPr id="3" name="Table 2">
            <a:extLst>
              <a:ext uri="{FF2B5EF4-FFF2-40B4-BE49-F238E27FC236}">
                <a16:creationId xmlns:a16="http://schemas.microsoft.com/office/drawing/2014/main" id="{D6E15352-2C82-469D-A03A-DFAD6E1D3C00}"/>
              </a:ext>
            </a:extLst>
          </p:cNvPr>
          <p:cNvGraphicFramePr>
            <a:graphicFrameLocks noGrp="1"/>
          </p:cNvGraphicFramePr>
          <p:nvPr>
            <p:extLst>
              <p:ext uri="{D42A27DB-BD31-4B8C-83A1-F6EECF244321}">
                <p14:modId xmlns:p14="http://schemas.microsoft.com/office/powerpoint/2010/main" val="3989332849"/>
              </p:ext>
            </p:extLst>
          </p:nvPr>
        </p:nvGraphicFramePr>
        <p:xfrm>
          <a:off x="1836081" y="1479420"/>
          <a:ext cx="5471838" cy="3270431"/>
        </p:xfrm>
        <a:graphic>
          <a:graphicData uri="http://schemas.openxmlformats.org/drawingml/2006/table">
            <a:tbl>
              <a:tblPr firstRow="1" firstCol="1" bandRow="1">
                <a:tableStyleId>{F2DE63D5-997A-4646-A377-4702673A728D}</a:tableStyleId>
              </a:tblPr>
              <a:tblGrid>
                <a:gridCol w="3026196">
                  <a:extLst>
                    <a:ext uri="{9D8B030D-6E8A-4147-A177-3AD203B41FA5}">
                      <a16:colId xmlns:a16="http://schemas.microsoft.com/office/drawing/2014/main" val="3679227552"/>
                    </a:ext>
                  </a:extLst>
                </a:gridCol>
                <a:gridCol w="1230756">
                  <a:extLst>
                    <a:ext uri="{9D8B030D-6E8A-4147-A177-3AD203B41FA5}">
                      <a16:colId xmlns:a16="http://schemas.microsoft.com/office/drawing/2014/main" val="2149070470"/>
                    </a:ext>
                  </a:extLst>
                </a:gridCol>
                <a:gridCol w="1214886">
                  <a:extLst>
                    <a:ext uri="{9D8B030D-6E8A-4147-A177-3AD203B41FA5}">
                      <a16:colId xmlns:a16="http://schemas.microsoft.com/office/drawing/2014/main" val="484756724"/>
                    </a:ext>
                  </a:extLst>
                </a:gridCol>
              </a:tblGrid>
              <a:tr h="228337">
                <a:tc>
                  <a:txBody>
                    <a:bodyPr/>
                    <a:lstStyle/>
                    <a:p>
                      <a:pPr marL="0" marR="0">
                        <a:lnSpc>
                          <a:spcPct val="107000"/>
                        </a:lnSpc>
                        <a:spcBef>
                          <a:spcPts val="0"/>
                        </a:spcBef>
                        <a:spcAft>
                          <a:spcPts val="0"/>
                        </a:spcAft>
                      </a:pPr>
                      <a:r>
                        <a:rPr lang="en-US" sz="1400" dirty="0">
                          <a:effectLst/>
                          <a:latin typeface="Muli" panose="020B0604020202020204" charset="0"/>
                        </a:rPr>
                        <a:t>Name</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solidFill>
                      <a:srgbClr val="A7D86D"/>
                    </a:solidFill>
                  </a:tcPr>
                </a:tc>
                <a:tc>
                  <a:txBody>
                    <a:bodyPr/>
                    <a:lstStyle/>
                    <a:p>
                      <a:pPr marL="0" marR="0">
                        <a:lnSpc>
                          <a:spcPct val="107000"/>
                        </a:lnSpc>
                        <a:spcBef>
                          <a:spcPts val="0"/>
                        </a:spcBef>
                        <a:spcAft>
                          <a:spcPts val="0"/>
                        </a:spcAft>
                      </a:pPr>
                      <a:r>
                        <a:rPr lang="en-US" sz="1400">
                          <a:effectLst/>
                          <a:latin typeface="Muli" panose="020B0604020202020204" charset="0"/>
                        </a:rPr>
                        <a:t>Begin date</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solidFill>
                      <a:srgbClr val="A7D86D"/>
                    </a:solidFill>
                  </a:tcPr>
                </a:tc>
                <a:tc>
                  <a:txBody>
                    <a:bodyPr/>
                    <a:lstStyle/>
                    <a:p>
                      <a:pPr marL="0" marR="0">
                        <a:lnSpc>
                          <a:spcPct val="107000"/>
                        </a:lnSpc>
                        <a:spcBef>
                          <a:spcPts val="0"/>
                        </a:spcBef>
                        <a:spcAft>
                          <a:spcPts val="0"/>
                        </a:spcAft>
                      </a:pPr>
                      <a:r>
                        <a:rPr lang="en-US" sz="1400" dirty="0">
                          <a:effectLst/>
                          <a:latin typeface="Muli" panose="020B0604020202020204" charset="0"/>
                        </a:rPr>
                        <a:t>End date</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solidFill>
                      <a:srgbClr val="A7D86D"/>
                    </a:solidFill>
                  </a:tcPr>
                </a:tc>
                <a:extLst>
                  <a:ext uri="{0D108BD9-81ED-4DB2-BD59-A6C34878D82A}">
                    <a16:rowId xmlns:a16="http://schemas.microsoft.com/office/drawing/2014/main" val="1838449975"/>
                  </a:ext>
                </a:extLst>
              </a:tr>
              <a:tr h="245272">
                <a:tc>
                  <a:txBody>
                    <a:bodyPr/>
                    <a:lstStyle/>
                    <a:p>
                      <a:pPr marL="0" marR="0">
                        <a:lnSpc>
                          <a:spcPct val="107000"/>
                        </a:lnSpc>
                        <a:spcBef>
                          <a:spcPts val="0"/>
                        </a:spcBef>
                        <a:spcAft>
                          <a:spcPts val="0"/>
                        </a:spcAft>
                      </a:pPr>
                      <a:r>
                        <a:rPr lang="en-US" sz="1200" dirty="0">
                          <a:effectLst/>
                          <a:latin typeface="Muli" panose="020B0604020202020204" charset="0"/>
                        </a:rPr>
                        <a:t>Familiarizing with technological tools.</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dirty="0">
                          <a:effectLst/>
                          <a:latin typeface="Muli" panose="020B0604020202020204" charset="0"/>
                        </a:rPr>
                        <a:t>06/12/18</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dirty="0">
                          <a:effectLst/>
                          <a:latin typeface="Muli" panose="020B0604020202020204" charset="0"/>
                        </a:rPr>
                        <a:t>03/01/19</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3413984495"/>
                  </a:ext>
                </a:extLst>
              </a:tr>
              <a:tr h="199773">
                <a:tc>
                  <a:txBody>
                    <a:bodyPr/>
                    <a:lstStyle/>
                    <a:p>
                      <a:pPr marL="0" marR="0">
                        <a:lnSpc>
                          <a:spcPct val="107000"/>
                        </a:lnSpc>
                        <a:spcBef>
                          <a:spcPts val="0"/>
                        </a:spcBef>
                        <a:spcAft>
                          <a:spcPts val="0"/>
                        </a:spcAft>
                      </a:pPr>
                      <a:r>
                        <a:rPr lang="en-US" sz="1200">
                          <a:effectLst/>
                          <a:latin typeface="Muli" panose="020B0604020202020204" charset="0"/>
                        </a:rPr>
                        <a:t>Gathering information sources.</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dirty="0">
                          <a:effectLst/>
                          <a:latin typeface="Muli" panose="020B0604020202020204" charset="0"/>
                        </a:rPr>
                        <a:t>17/12/18</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dirty="0">
                          <a:effectLst/>
                          <a:latin typeface="Muli" panose="020B0604020202020204" charset="0"/>
                        </a:rPr>
                        <a:t>18/12/18</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4278071045"/>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Data Mart Design.</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dirty="0">
                          <a:effectLst/>
                          <a:latin typeface="Muli" panose="020B0604020202020204" charset="0"/>
                        </a:rPr>
                        <a:t>19/12/18</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24/12/18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2347857229"/>
                  </a:ext>
                </a:extLst>
              </a:tr>
              <a:tr h="199773">
                <a:tc>
                  <a:txBody>
                    <a:bodyPr/>
                    <a:lstStyle/>
                    <a:p>
                      <a:pPr marL="0" marR="0">
                        <a:lnSpc>
                          <a:spcPct val="107000"/>
                        </a:lnSpc>
                        <a:spcBef>
                          <a:spcPts val="0"/>
                        </a:spcBef>
                        <a:spcAft>
                          <a:spcPts val="0"/>
                        </a:spcAft>
                      </a:pPr>
                      <a:r>
                        <a:rPr lang="en-US" sz="1200">
                          <a:effectLst/>
                          <a:latin typeface="Muli" panose="020B0604020202020204" charset="0"/>
                        </a:rPr>
                        <a:t>Checking validity.</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25/12/18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25/12/18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3052441960"/>
                  </a:ext>
                </a:extLst>
              </a:tr>
              <a:tr h="199773">
                <a:tc>
                  <a:txBody>
                    <a:bodyPr/>
                    <a:lstStyle/>
                    <a:p>
                      <a:pPr marL="0" marR="0">
                        <a:lnSpc>
                          <a:spcPct val="107000"/>
                        </a:lnSpc>
                        <a:spcBef>
                          <a:spcPts val="0"/>
                        </a:spcBef>
                        <a:spcAft>
                          <a:spcPts val="0"/>
                        </a:spcAft>
                      </a:pPr>
                      <a:r>
                        <a:rPr lang="en-US" sz="1200">
                          <a:effectLst/>
                          <a:latin typeface="Muli" panose="020B0604020202020204" charset="0"/>
                        </a:rPr>
                        <a:t>Elaborating CDM.</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25/12/18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25/12/18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3925997389"/>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Elaborating LDM &amp; PDM.</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26/12/18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26/12/18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86107007"/>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Checking validity.</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27/12/18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27/12/18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924371529"/>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PMD Implementation.</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27/12/18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27/12/18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2610650855"/>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Data mining.</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28/12/18</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03/01/19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1115680149"/>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Checking with stakeholders.</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04/01/19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04/01/19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412330614"/>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Server implementation.</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04/01/19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08/01/19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1449308312"/>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UI &amp; UX mobile design.</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04/01/19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08/01/19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1698102173"/>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UI &amp; UX desktop design.</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04/01/19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08/01/19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609817221"/>
                  </a:ext>
                </a:extLst>
              </a:tr>
              <a:tr h="199773">
                <a:tc>
                  <a:txBody>
                    <a:bodyPr/>
                    <a:lstStyle/>
                    <a:p>
                      <a:pPr marL="0" marR="0">
                        <a:lnSpc>
                          <a:spcPct val="107000"/>
                        </a:lnSpc>
                        <a:spcBef>
                          <a:spcPts val="0"/>
                        </a:spcBef>
                        <a:spcAft>
                          <a:spcPts val="0"/>
                        </a:spcAft>
                      </a:pPr>
                      <a:r>
                        <a:rPr lang="en-US" sz="1200" dirty="0">
                          <a:effectLst/>
                          <a:latin typeface="Muli" panose="020B0604020202020204" charset="0"/>
                        </a:rPr>
                        <a:t>Coding &amp; testing.</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09/01/19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15/01/19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915735794"/>
                  </a:ext>
                </a:extLst>
              </a:tr>
              <a:tr h="199773">
                <a:tc>
                  <a:txBody>
                    <a:bodyPr/>
                    <a:lstStyle/>
                    <a:p>
                      <a:pPr marL="0" marR="0">
                        <a:lnSpc>
                          <a:spcPct val="107000"/>
                        </a:lnSpc>
                        <a:spcBef>
                          <a:spcPts val="0"/>
                        </a:spcBef>
                        <a:spcAft>
                          <a:spcPts val="0"/>
                        </a:spcAft>
                      </a:pPr>
                      <a:r>
                        <a:rPr lang="en-US" sz="1200">
                          <a:effectLst/>
                          <a:latin typeface="Muli" panose="020B0604020202020204" charset="0"/>
                        </a:rPr>
                        <a:t>Planning presentation.</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a:effectLst/>
                          <a:latin typeface="Muli" panose="020B0604020202020204" charset="0"/>
                        </a:rPr>
                        <a:t>16/01/19</a:t>
                      </a:r>
                      <a:endParaRPr lang="en-US" sz="1000">
                        <a:effectLst/>
                        <a:latin typeface="Muli" panose="020B0604020202020204" charset="0"/>
                        <a:ea typeface="Calibri" panose="020F0502020204030204" pitchFamily="34" charset="0"/>
                        <a:cs typeface="Arial" panose="020B0604020202020204" pitchFamily="34" charset="0"/>
                      </a:endParaRPr>
                    </a:p>
                  </a:txBody>
                  <a:tcPr marL="60015" marR="60015" marT="0" marB="0"/>
                </a:tc>
                <a:tc>
                  <a:txBody>
                    <a:bodyPr/>
                    <a:lstStyle/>
                    <a:p>
                      <a:pPr marL="0" marR="0" algn="ctr">
                        <a:lnSpc>
                          <a:spcPct val="107000"/>
                        </a:lnSpc>
                        <a:spcBef>
                          <a:spcPts val="0"/>
                        </a:spcBef>
                        <a:spcAft>
                          <a:spcPts val="0"/>
                        </a:spcAft>
                      </a:pPr>
                      <a:r>
                        <a:rPr lang="en-US" sz="1200" dirty="0">
                          <a:effectLst/>
                          <a:latin typeface="Muli" panose="020B0604020202020204" charset="0"/>
                        </a:rPr>
                        <a:t>17/01/19</a:t>
                      </a:r>
                      <a:endParaRPr lang="en-US" sz="1000" dirty="0">
                        <a:effectLst/>
                        <a:latin typeface="Muli" panose="020B0604020202020204" charset="0"/>
                        <a:ea typeface="Calibri" panose="020F0502020204030204" pitchFamily="34" charset="0"/>
                        <a:cs typeface="Arial" panose="020B0604020202020204" pitchFamily="34" charset="0"/>
                      </a:endParaRPr>
                    </a:p>
                  </a:txBody>
                  <a:tcPr marL="60015" marR="60015" marT="0" marB="0"/>
                </a:tc>
                <a:extLst>
                  <a:ext uri="{0D108BD9-81ED-4DB2-BD59-A6C34878D82A}">
                    <a16:rowId xmlns:a16="http://schemas.microsoft.com/office/drawing/2014/main" val="1941134842"/>
                  </a:ext>
                </a:extLst>
              </a:tr>
            </a:tbl>
          </a:graphicData>
        </a:graphic>
      </p:graphicFrame>
    </p:spTree>
    <p:extLst>
      <p:ext uri="{BB962C8B-B14F-4D97-AF65-F5344CB8AC3E}">
        <p14:creationId xmlns:p14="http://schemas.microsoft.com/office/powerpoint/2010/main" val="7054827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5942" t="-10073" r="1474" b="24610"/>
          <a:stretch/>
        </p:blipFill>
        <p:spPr>
          <a:xfrm>
            <a:off x="1857193" y="1982611"/>
            <a:ext cx="5881513" cy="3160889"/>
          </a:xfrm>
          <a:prstGeom prst="rect">
            <a:avLst/>
          </a:prstGeom>
        </p:spPr>
      </p:pic>
      <p:sp>
        <p:nvSpPr>
          <p:cNvPr id="4" name="Title 1"/>
          <p:cNvSpPr txBox="1">
            <a:spLocks/>
          </p:cNvSpPr>
          <p:nvPr/>
        </p:nvSpPr>
        <p:spPr>
          <a:xfrm>
            <a:off x="1857193" y="669655"/>
            <a:ext cx="4973100" cy="8183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4800" b="1" dirty="0">
                <a:solidFill>
                  <a:srgbClr val="A7D86D"/>
                </a:solidFill>
                <a:latin typeface="Poppins" panose="020B0604020202020204" charset="0"/>
                <a:cs typeface="Poppins" panose="020B0604020202020204" charset="0"/>
              </a:rPr>
              <a:t>3. Methodology</a:t>
            </a:r>
          </a:p>
        </p:txBody>
      </p:sp>
      <p:sp>
        <p:nvSpPr>
          <p:cNvPr id="5" name="Google Shape;87;p17"/>
          <p:cNvSpPr txBox="1">
            <a:spLocks/>
          </p:cNvSpPr>
          <p:nvPr/>
        </p:nvSpPr>
        <p:spPr>
          <a:xfrm>
            <a:off x="2051755" y="1607444"/>
            <a:ext cx="3468511" cy="96430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1pPr>
            <a:lvl2pPr marL="914400" marR="0" lvl="1"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2pPr>
            <a:lvl3pPr marL="1371600" marR="0" lvl="2"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3pPr>
            <a:lvl4pPr marL="1828800" marR="0" lvl="3"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4pPr>
            <a:lvl5pPr marL="2286000" marR="0" lvl="4"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5pPr>
            <a:lvl6pPr marL="2743200" marR="0" lvl="5"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6pPr>
            <a:lvl7pPr marL="3200400" marR="0" lvl="6"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7pPr>
            <a:lvl8pPr marL="3657600" marR="0" lvl="7"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8pPr>
            <a:lvl9pPr marL="4114800" marR="0" lvl="8"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9pPr>
          </a:lstStyle>
          <a:p>
            <a:pPr marL="0" indent="0"/>
            <a:r>
              <a:rPr lang="en-US" dirty="0"/>
              <a:t>Explain all the norms adopted to realize the conception activity. </a:t>
            </a: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3936383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
        <p:nvSpPr>
          <p:cNvPr id="4" name="TextBox 3"/>
          <p:cNvSpPr txBox="1"/>
          <p:nvPr/>
        </p:nvSpPr>
        <p:spPr>
          <a:xfrm>
            <a:off x="237067" y="530914"/>
            <a:ext cx="3183466"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Phases</a:t>
            </a:r>
          </a:p>
        </p:txBody>
      </p:sp>
      <p:cxnSp>
        <p:nvCxnSpPr>
          <p:cNvPr id="86" name="Straight Connector 85">
            <a:extLst>
              <a:ext uri="{FF2B5EF4-FFF2-40B4-BE49-F238E27FC236}">
                <a16:creationId xmlns:a16="http://schemas.microsoft.com/office/drawing/2014/main" id="{98A70E92-F264-47A6-8EB5-E1F743416AC4}"/>
              </a:ext>
            </a:extLst>
          </p:cNvPr>
          <p:cNvCxnSpPr>
            <a:cxnSpLocks/>
          </p:cNvCxnSpPr>
          <p:nvPr/>
        </p:nvCxnSpPr>
        <p:spPr>
          <a:xfrm flipH="1" flipV="1">
            <a:off x="653740" y="3413505"/>
            <a:ext cx="1352549" cy="719005"/>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FB1D66C-A675-4E89-AF22-1BE0E407A08D}"/>
              </a:ext>
            </a:extLst>
          </p:cNvPr>
          <p:cNvCxnSpPr>
            <a:cxnSpLocks/>
          </p:cNvCxnSpPr>
          <p:nvPr/>
        </p:nvCxnSpPr>
        <p:spPr>
          <a:xfrm flipV="1">
            <a:off x="6021331" y="2915895"/>
            <a:ext cx="1577206" cy="1136471"/>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6D1B375-3CBB-4F31-BF6F-2530FCADC84D}"/>
              </a:ext>
            </a:extLst>
          </p:cNvPr>
          <p:cNvCxnSpPr>
            <a:cxnSpLocks/>
          </p:cNvCxnSpPr>
          <p:nvPr/>
        </p:nvCxnSpPr>
        <p:spPr>
          <a:xfrm flipH="1" flipV="1">
            <a:off x="4208917" y="3170065"/>
            <a:ext cx="1709825" cy="882300"/>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C5F893E3-9E92-4678-BAE1-ABE84AFE8FA3}"/>
              </a:ext>
            </a:extLst>
          </p:cNvPr>
          <p:cNvCxnSpPr>
            <a:cxnSpLocks/>
          </p:cNvCxnSpPr>
          <p:nvPr/>
        </p:nvCxnSpPr>
        <p:spPr>
          <a:xfrm flipV="1">
            <a:off x="2141840" y="3090338"/>
            <a:ext cx="1778890" cy="962027"/>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sp>
        <p:nvSpPr>
          <p:cNvPr id="90" name="Oval 89">
            <a:extLst>
              <a:ext uri="{FF2B5EF4-FFF2-40B4-BE49-F238E27FC236}">
                <a16:creationId xmlns:a16="http://schemas.microsoft.com/office/drawing/2014/main" id="{555FC8F4-43EE-43E4-BBBC-49434B3A520A}"/>
              </a:ext>
            </a:extLst>
          </p:cNvPr>
          <p:cNvSpPr/>
          <p:nvPr/>
        </p:nvSpPr>
        <p:spPr>
          <a:xfrm>
            <a:off x="1775853" y="3784437"/>
            <a:ext cx="588480" cy="588480"/>
          </a:xfrm>
          <a:prstGeom prst="ellipse">
            <a:avLst/>
          </a:prstGeom>
          <a:solidFill>
            <a:srgbClr val="72351C"/>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a:extLst>
              <a:ext uri="{FF2B5EF4-FFF2-40B4-BE49-F238E27FC236}">
                <a16:creationId xmlns:a16="http://schemas.microsoft.com/office/drawing/2014/main" id="{4C20B305-6275-48E1-8946-A32347CB376F}"/>
              </a:ext>
            </a:extLst>
          </p:cNvPr>
          <p:cNvSpPr txBox="1"/>
          <p:nvPr/>
        </p:nvSpPr>
        <p:spPr>
          <a:xfrm>
            <a:off x="1878441" y="3755511"/>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1</a:t>
            </a:r>
          </a:p>
        </p:txBody>
      </p:sp>
      <p:sp>
        <p:nvSpPr>
          <p:cNvPr id="92" name="Oval 91">
            <a:extLst>
              <a:ext uri="{FF2B5EF4-FFF2-40B4-BE49-F238E27FC236}">
                <a16:creationId xmlns:a16="http://schemas.microsoft.com/office/drawing/2014/main" id="{BE4AD99A-076B-4B78-BBFD-38BC498DCCBC}"/>
              </a:ext>
            </a:extLst>
          </p:cNvPr>
          <p:cNvSpPr/>
          <p:nvPr/>
        </p:nvSpPr>
        <p:spPr>
          <a:xfrm>
            <a:off x="3702854" y="2796099"/>
            <a:ext cx="588480" cy="588480"/>
          </a:xfrm>
          <a:prstGeom prst="ellipse">
            <a:avLst/>
          </a:prstGeom>
          <a:solidFill>
            <a:srgbClr val="4D8AF0"/>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a:extLst>
              <a:ext uri="{FF2B5EF4-FFF2-40B4-BE49-F238E27FC236}">
                <a16:creationId xmlns:a16="http://schemas.microsoft.com/office/drawing/2014/main" id="{1A6BC045-9DFF-42FD-8C36-FC34502A7320}"/>
              </a:ext>
            </a:extLst>
          </p:cNvPr>
          <p:cNvSpPr txBox="1"/>
          <p:nvPr/>
        </p:nvSpPr>
        <p:spPr>
          <a:xfrm>
            <a:off x="3805442" y="2767173"/>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2</a:t>
            </a:r>
          </a:p>
        </p:txBody>
      </p:sp>
      <p:sp>
        <p:nvSpPr>
          <p:cNvPr id="94" name="Oval 93">
            <a:extLst>
              <a:ext uri="{FF2B5EF4-FFF2-40B4-BE49-F238E27FC236}">
                <a16:creationId xmlns:a16="http://schemas.microsoft.com/office/drawing/2014/main" id="{D32467DC-68B2-4A06-97DB-38EF79A869C1}"/>
              </a:ext>
            </a:extLst>
          </p:cNvPr>
          <p:cNvSpPr/>
          <p:nvPr/>
        </p:nvSpPr>
        <p:spPr>
          <a:xfrm>
            <a:off x="5655613" y="3745827"/>
            <a:ext cx="588480" cy="588480"/>
          </a:xfrm>
          <a:prstGeom prst="ellipse">
            <a:avLst/>
          </a:prstGeom>
          <a:solidFill>
            <a:srgbClr val="A7D86D"/>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TextBox 94">
            <a:extLst>
              <a:ext uri="{FF2B5EF4-FFF2-40B4-BE49-F238E27FC236}">
                <a16:creationId xmlns:a16="http://schemas.microsoft.com/office/drawing/2014/main" id="{59EAAEBB-9149-4D8C-85F9-C700A4FAC1A9}"/>
              </a:ext>
            </a:extLst>
          </p:cNvPr>
          <p:cNvSpPr txBox="1"/>
          <p:nvPr/>
        </p:nvSpPr>
        <p:spPr>
          <a:xfrm>
            <a:off x="5758201" y="3716901"/>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3</a:t>
            </a:r>
          </a:p>
        </p:txBody>
      </p:sp>
      <p:sp>
        <p:nvSpPr>
          <p:cNvPr id="96" name="Oval 95">
            <a:extLst>
              <a:ext uri="{FF2B5EF4-FFF2-40B4-BE49-F238E27FC236}">
                <a16:creationId xmlns:a16="http://schemas.microsoft.com/office/drawing/2014/main" id="{FFCACAA9-3503-46C8-A54E-799F4E9E55B9}"/>
              </a:ext>
            </a:extLst>
          </p:cNvPr>
          <p:cNvSpPr/>
          <p:nvPr/>
        </p:nvSpPr>
        <p:spPr>
          <a:xfrm>
            <a:off x="7362414" y="2552659"/>
            <a:ext cx="588480" cy="588480"/>
          </a:xfrm>
          <a:prstGeom prst="ellipse">
            <a:avLst/>
          </a:prstGeom>
          <a:solidFill>
            <a:srgbClr val="EE9524"/>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96">
            <a:extLst>
              <a:ext uri="{FF2B5EF4-FFF2-40B4-BE49-F238E27FC236}">
                <a16:creationId xmlns:a16="http://schemas.microsoft.com/office/drawing/2014/main" id="{6F7E7550-521F-446A-9A97-DDE94285DD11}"/>
              </a:ext>
            </a:extLst>
          </p:cNvPr>
          <p:cNvSpPr txBox="1"/>
          <p:nvPr/>
        </p:nvSpPr>
        <p:spPr>
          <a:xfrm>
            <a:off x="7464713" y="2523733"/>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4</a:t>
            </a:r>
          </a:p>
        </p:txBody>
      </p:sp>
      <p:grpSp>
        <p:nvGrpSpPr>
          <p:cNvPr id="98" name="Group 97">
            <a:extLst>
              <a:ext uri="{FF2B5EF4-FFF2-40B4-BE49-F238E27FC236}">
                <a16:creationId xmlns:a16="http://schemas.microsoft.com/office/drawing/2014/main" id="{6F425409-A6E4-456C-8ED2-ED38DCFCE2BD}"/>
              </a:ext>
            </a:extLst>
          </p:cNvPr>
          <p:cNvGrpSpPr/>
          <p:nvPr/>
        </p:nvGrpSpPr>
        <p:grpSpPr>
          <a:xfrm>
            <a:off x="958552" y="2449237"/>
            <a:ext cx="2214202" cy="1320737"/>
            <a:chOff x="378640" y="3809603"/>
            <a:chExt cx="2126507" cy="1147844"/>
          </a:xfrm>
        </p:grpSpPr>
        <p:sp>
          <p:nvSpPr>
            <p:cNvPr id="99" name="TextBox 98">
              <a:extLst>
                <a:ext uri="{FF2B5EF4-FFF2-40B4-BE49-F238E27FC236}">
                  <a16:creationId xmlns:a16="http://schemas.microsoft.com/office/drawing/2014/main" id="{A701416C-01EF-4102-89B3-73D5308BF43E}"/>
                </a:ext>
              </a:extLst>
            </p:cNvPr>
            <p:cNvSpPr txBox="1"/>
            <p:nvPr/>
          </p:nvSpPr>
          <p:spPr>
            <a:xfrm>
              <a:off x="378640" y="3809603"/>
              <a:ext cx="2126507" cy="287548"/>
            </a:xfrm>
            <a:prstGeom prst="rect">
              <a:avLst/>
            </a:prstGeom>
            <a:noFill/>
          </p:spPr>
          <p:txBody>
            <a:bodyPr wrap="square" rtlCol="0">
              <a:spAutoFit/>
            </a:bodyPr>
            <a:lstStyle/>
            <a:p>
              <a:pPr algn="ctr"/>
              <a:r>
                <a:rPr lang="en-US" sz="1550" b="1" dirty="0">
                  <a:solidFill>
                    <a:srgbClr val="72351C"/>
                  </a:solidFill>
                  <a:latin typeface="Poppins" panose="020B0604020202020204" charset="0"/>
                  <a:cs typeface="Poppins" panose="020B0604020202020204" charset="0"/>
                </a:rPr>
                <a:t>Scrum Method</a:t>
              </a:r>
            </a:p>
          </p:txBody>
        </p:sp>
        <p:sp>
          <p:nvSpPr>
            <p:cNvPr id="100" name="TextBox 99">
              <a:extLst>
                <a:ext uri="{FF2B5EF4-FFF2-40B4-BE49-F238E27FC236}">
                  <a16:creationId xmlns:a16="http://schemas.microsoft.com/office/drawing/2014/main" id="{8B01F7DF-B788-4309-835E-848C5261CE4F}"/>
                </a:ext>
              </a:extLst>
            </p:cNvPr>
            <p:cNvSpPr txBox="1"/>
            <p:nvPr/>
          </p:nvSpPr>
          <p:spPr>
            <a:xfrm>
              <a:off x="378640" y="4128239"/>
              <a:ext cx="2126507" cy="829208"/>
            </a:xfrm>
            <a:prstGeom prst="rect">
              <a:avLst/>
            </a:prstGeom>
            <a:noFill/>
          </p:spPr>
          <p:txBody>
            <a:bodyPr wrap="square" rtlCol="0">
              <a:spAutoFit/>
            </a:bodyPr>
            <a:lstStyle/>
            <a:p>
              <a:pPr algn="ctr"/>
              <a:r>
                <a:rPr lang="en-US" dirty="0">
                  <a:solidFill>
                    <a:srgbClr val="A7A4BC"/>
                  </a:solidFill>
                  <a:latin typeface="Muli Light" panose="020B0604020202020204" charset="0"/>
                </a:rPr>
                <a:t>iterative and incremental method for managing software development. </a:t>
              </a:r>
              <a:endParaRPr lang="en-US" sz="1600" b="1" dirty="0">
                <a:solidFill>
                  <a:srgbClr val="A7A4BC"/>
                </a:solidFill>
                <a:latin typeface="Muli Light" panose="020B0604020202020204" charset="0"/>
              </a:endParaRPr>
            </a:p>
          </p:txBody>
        </p:sp>
      </p:grpSp>
      <p:grpSp>
        <p:nvGrpSpPr>
          <p:cNvPr id="101" name="Group 100">
            <a:extLst>
              <a:ext uri="{FF2B5EF4-FFF2-40B4-BE49-F238E27FC236}">
                <a16:creationId xmlns:a16="http://schemas.microsoft.com/office/drawing/2014/main" id="{472C5F62-DBE0-4DB0-A985-67DB45C51121}"/>
              </a:ext>
            </a:extLst>
          </p:cNvPr>
          <p:cNvGrpSpPr/>
          <p:nvPr/>
        </p:nvGrpSpPr>
        <p:grpSpPr>
          <a:xfrm>
            <a:off x="2934932" y="1689714"/>
            <a:ext cx="2126507" cy="1057303"/>
            <a:chOff x="2281192" y="2835528"/>
            <a:chExt cx="2126507" cy="1057303"/>
          </a:xfrm>
        </p:grpSpPr>
        <p:sp>
          <p:nvSpPr>
            <p:cNvPr id="102" name="TextBox 101">
              <a:extLst>
                <a:ext uri="{FF2B5EF4-FFF2-40B4-BE49-F238E27FC236}">
                  <a16:creationId xmlns:a16="http://schemas.microsoft.com/office/drawing/2014/main" id="{9049F1B1-6182-47AB-BECE-2A542878E26D}"/>
                </a:ext>
              </a:extLst>
            </p:cNvPr>
            <p:cNvSpPr txBox="1"/>
            <p:nvPr/>
          </p:nvSpPr>
          <p:spPr>
            <a:xfrm>
              <a:off x="2281192" y="2835528"/>
              <a:ext cx="2126507" cy="330860"/>
            </a:xfrm>
            <a:prstGeom prst="rect">
              <a:avLst/>
            </a:prstGeom>
            <a:noFill/>
          </p:spPr>
          <p:txBody>
            <a:bodyPr wrap="square" rtlCol="0">
              <a:spAutoFit/>
            </a:bodyPr>
            <a:lstStyle/>
            <a:p>
              <a:pPr algn="ctr"/>
              <a:r>
                <a:rPr lang="en-US" sz="1550" b="1" dirty="0">
                  <a:solidFill>
                    <a:srgbClr val="4D8AF0"/>
                  </a:solidFill>
                  <a:latin typeface="Poppins" panose="020B0604020202020204" charset="0"/>
                  <a:cs typeface="Poppins" panose="020B0604020202020204" charset="0"/>
                </a:rPr>
                <a:t>UML</a:t>
              </a:r>
            </a:p>
          </p:txBody>
        </p:sp>
        <p:sp>
          <p:nvSpPr>
            <p:cNvPr id="103" name="TextBox 102">
              <a:extLst>
                <a:ext uri="{FF2B5EF4-FFF2-40B4-BE49-F238E27FC236}">
                  <a16:creationId xmlns:a16="http://schemas.microsoft.com/office/drawing/2014/main" id="{4128FC70-EC87-4505-B103-CC8A34AD5B99}"/>
                </a:ext>
              </a:extLst>
            </p:cNvPr>
            <p:cNvSpPr txBox="1"/>
            <p:nvPr/>
          </p:nvSpPr>
          <p:spPr>
            <a:xfrm>
              <a:off x="2281192" y="3154167"/>
              <a:ext cx="2126507" cy="738664"/>
            </a:xfrm>
            <a:prstGeom prst="rect">
              <a:avLst/>
            </a:prstGeom>
            <a:noFill/>
          </p:spPr>
          <p:txBody>
            <a:bodyPr wrap="square" rtlCol="0">
              <a:spAutoFit/>
            </a:bodyPr>
            <a:lstStyle/>
            <a:p>
              <a:pPr algn="ctr"/>
              <a:r>
                <a:rPr lang="en-US" dirty="0">
                  <a:solidFill>
                    <a:srgbClr val="A7A4BC"/>
                  </a:solidFill>
                  <a:latin typeface="Muli Light" panose="020B0604020202020204" charset="0"/>
                </a:rPr>
                <a:t>We always need the modeling and the conception of our apps, </a:t>
              </a:r>
              <a:endParaRPr lang="en-US" sz="1600" b="1" dirty="0">
                <a:solidFill>
                  <a:srgbClr val="A7A4BC"/>
                </a:solidFill>
                <a:latin typeface="Muli Light" panose="020B0604020202020204" charset="0"/>
              </a:endParaRPr>
            </a:p>
          </p:txBody>
        </p:sp>
      </p:grpSp>
      <p:grpSp>
        <p:nvGrpSpPr>
          <p:cNvPr id="104" name="Group 103">
            <a:extLst>
              <a:ext uri="{FF2B5EF4-FFF2-40B4-BE49-F238E27FC236}">
                <a16:creationId xmlns:a16="http://schemas.microsoft.com/office/drawing/2014/main" id="{19852E6F-3FE7-431F-9ECD-4677790596C6}"/>
              </a:ext>
            </a:extLst>
          </p:cNvPr>
          <p:cNvGrpSpPr/>
          <p:nvPr/>
        </p:nvGrpSpPr>
        <p:grpSpPr>
          <a:xfrm>
            <a:off x="4900256" y="2726249"/>
            <a:ext cx="2126507" cy="1057303"/>
            <a:chOff x="4246516" y="3872063"/>
            <a:chExt cx="2126507" cy="1057303"/>
          </a:xfrm>
        </p:grpSpPr>
        <p:sp>
          <p:nvSpPr>
            <p:cNvPr id="105" name="TextBox 104">
              <a:extLst>
                <a:ext uri="{FF2B5EF4-FFF2-40B4-BE49-F238E27FC236}">
                  <a16:creationId xmlns:a16="http://schemas.microsoft.com/office/drawing/2014/main" id="{89728CB8-974E-4196-8D1D-89BBEFF54DC9}"/>
                </a:ext>
              </a:extLst>
            </p:cNvPr>
            <p:cNvSpPr txBox="1"/>
            <p:nvPr/>
          </p:nvSpPr>
          <p:spPr>
            <a:xfrm>
              <a:off x="4246516" y="3872063"/>
              <a:ext cx="2126507" cy="330860"/>
            </a:xfrm>
            <a:prstGeom prst="rect">
              <a:avLst/>
            </a:prstGeom>
            <a:noFill/>
          </p:spPr>
          <p:txBody>
            <a:bodyPr wrap="square" rtlCol="0">
              <a:spAutoFit/>
            </a:bodyPr>
            <a:lstStyle/>
            <a:p>
              <a:pPr algn="ctr"/>
              <a:r>
                <a:rPr lang="fr-FR" sz="1550" b="1" dirty="0">
                  <a:solidFill>
                    <a:srgbClr val="A7D86D"/>
                  </a:solidFill>
                  <a:latin typeface="Poppins" panose="020B0604020202020204" charset="0"/>
                  <a:cs typeface="Poppins" panose="020B0604020202020204" charset="0"/>
                </a:rPr>
                <a:t>Snowflake schema</a:t>
              </a:r>
              <a:endParaRPr lang="en-US" sz="1550" b="1" dirty="0">
                <a:solidFill>
                  <a:srgbClr val="A7D86D"/>
                </a:solidFill>
                <a:latin typeface="Poppins" panose="020B0604020202020204" charset="0"/>
                <a:cs typeface="Poppins" panose="020B0604020202020204" charset="0"/>
              </a:endParaRPr>
            </a:p>
          </p:txBody>
        </p:sp>
        <p:sp>
          <p:nvSpPr>
            <p:cNvPr id="106" name="TextBox 105">
              <a:extLst>
                <a:ext uri="{FF2B5EF4-FFF2-40B4-BE49-F238E27FC236}">
                  <a16:creationId xmlns:a16="http://schemas.microsoft.com/office/drawing/2014/main" id="{CE4AF30C-47B9-42F2-BAAB-C5E9143AD766}"/>
                </a:ext>
              </a:extLst>
            </p:cNvPr>
            <p:cNvSpPr txBox="1"/>
            <p:nvPr/>
          </p:nvSpPr>
          <p:spPr>
            <a:xfrm>
              <a:off x="4246516" y="4190702"/>
              <a:ext cx="2126507" cy="738664"/>
            </a:xfrm>
            <a:prstGeom prst="rect">
              <a:avLst/>
            </a:prstGeom>
            <a:noFill/>
          </p:spPr>
          <p:txBody>
            <a:bodyPr wrap="square" rtlCol="0">
              <a:spAutoFit/>
            </a:bodyPr>
            <a:lstStyle/>
            <a:p>
              <a:pPr algn="ctr"/>
              <a:r>
                <a:rPr lang="fr-FR" dirty="0">
                  <a:solidFill>
                    <a:srgbClr val="A7A4BC"/>
                  </a:solidFill>
                  <a:latin typeface="Muli Light" panose="020B0604020202020204" charset="0"/>
                </a:rPr>
                <a:t>Used for the multidimensional modelisation</a:t>
              </a:r>
              <a:endParaRPr lang="en-US" sz="1600" b="1" dirty="0">
                <a:solidFill>
                  <a:srgbClr val="A7A4BC"/>
                </a:solidFill>
                <a:latin typeface="Muli Light" panose="020B0604020202020204" charset="0"/>
              </a:endParaRPr>
            </a:p>
          </p:txBody>
        </p:sp>
      </p:grpSp>
      <p:grpSp>
        <p:nvGrpSpPr>
          <p:cNvPr id="107" name="Group 106">
            <a:extLst>
              <a:ext uri="{FF2B5EF4-FFF2-40B4-BE49-F238E27FC236}">
                <a16:creationId xmlns:a16="http://schemas.microsoft.com/office/drawing/2014/main" id="{8C386432-8509-4BF1-B812-3331BAF7D462}"/>
              </a:ext>
            </a:extLst>
          </p:cNvPr>
          <p:cNvGrpSpPr/>
          <p:nvPr/>
        </p:nvGrpSpPr>
        <p:grpSpPr>
          <a:xfrm>
            <a:off x="6597142" y="1546577"/>
            <a:ext cx="2126507" cy="841859"/>
            <a:chOff x="5943402" y="2692391"/>
            <a:chExt cx="2126507" cy="841859"/>
          </a:xfrm>
        </p:grpSpPr>
        <p:sp>
          <p:nvSpPr>
            <p:cNvPr id="108" name="TextBox 107">
              <a:extLst>
                <a:ext uri="{FF2B5EF4-FFF2-40B4-BE49-F238E27FC236}">
                  <a16:creationId xmlns:a16="http://schemas.microsoft.com/office/drawing/2014/main" id="{267F5442-F4B4-4585-AA2E-C0438857AE3B}"/>
                </a:ext>
              </a:extLst>
            </p:cNvPr>
            <p:cNvSpPr txBox="1"/>
            <p:nvPr/>
          </p:nvSpPr>
          <p:spPr>
            <a:xfrm>
              <a:off x="5943402" y="2692391"/>
              <a:ext cx="2126507" cy="330860"/>
            </a:xfrm>
            <a:prstGeom prst="rect">
              <a:avLst/>
            </a:prstGeom>
            <a:noFill/>
          </p:spPr>
          <p:txBody>
            <a:bodyPr wrap="square" rtlCol="0">
              <a:spAutoFit/>
            </a:bodyPr>
            <a:lstStyle/>
            <a:p>
              <a:pPr algn="ctr"/>
              <a:r>
                <a:rPr lang="en-US" sz="1550" b="1" dirty="0">
                  <a:solidFill>
                    <a:srgbClr val="EE9524"/>
                  </a:solidFill>
                  <a:latin typeface="Poppins" panose="020B0604020202020204" charset="0"/>
                  <a:cs typeface="Poppins" panose="020B0604020202020204" charset="0"/>
                </a:rPr>
                <a:t>KDD</a:t>
              </a:r>
            </a:p>
          </p:txBody>
        </p:sp>
        <p:sp>
          <p:nvSpPr>
            <p:cNvPr id="109" name="TextBox 108">
              <a:extLst>
                <a:ext uri="{FF2B5EF4-FFF2-40B4-BE49-F238E27FC236}">
                  <a16:creationId xmlns:a16="http://schemas.microsoft.com/office/drawing/2014/main" id="{1EFAF46B-A1C3-45A8-A052-22BF454E6E76}"/>
                </a:ext>
              </a:extLst>
            </p:cNvPr>
            <p:cNvSpPr txBox="1"/>
            <p:nvPr/>
          </p:nvSpPr>
          <p:spPr>
            <a:xfrm>
              <a:off x="5943402" y="3011030"/>
              <a:ext cx="2126507" cy="523220"/>
            </a:xfrm>
            <a:prstGeom prst="rect">
              <a:avLst/>
            </a:prstGeom>
            <a:noFill/>
          </p:spPr>
          <p:txBody>
            <a:bodyPr wrap="square" rtlCol="0">
              <a:spAutoFit/>
            </a:bodyPr>
            <a:lstStyle/>
            <a:p>
              <a:pPr algn="ctr"/>
              <a:r>
                <a:rPr lang="en-US" dirty="0">
                  <a:solidFill>
                    <a:srgbClr val="A7A4BC"/>
                  </a:solidFill>
                  <a:latin typeface="Muli Light" panose="020B0604020202020204" charset="0"/>
                </a:rPr>
                <a:t>process of finding knowledge in data</a:t>
              </a:r>
              <a:endParaRPr lang="en-US" sz="1600" b="1" dirty="0">
                <a:solidFill>
                  <a:srgbClr val="A7A4BC"/>
                </a:solidFill>
                <a:latin typeface="Muli Light" panose="020B0604020202020204" charset="0"/>
              </a:endParaRPr>
            </a:p>
          </p:txBody>
        </p:sp>
      </p:grpSp>
      <p:pic>
        <p:nvPicPr>
          <p:cNvPr id="28" name="Picture 27"/>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3379220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wipe(left)">
                                      <p:cBhvr>
                                        <p:cTn id="7" dur="500"/>
                                        <p:tgtEl>
                                          <p:spTgt spid="86"/>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90"/>
                                        </p:tgtEl>
                                        <p:attrNameLst>
                                          <p:attrName>style.visibility</p:attrName>
                                        </p:attrNameLst>
                                      </p:cBhvr>
                                      <p:to>
                                        <p:strVal val="visible"/>
                                      </p:to>
                                    </p:set>
                                    <p:anim calcmode="lin" valueType="num">
                                      <p:cBhvr>
                                        <p:cTn id="10" dur="500" fill="hold"/>
                                        <p:tgtEl>
                                          <p:spTgt spid="90"/>
                                        </p:tgtEl>
                                        <p:attrNameLst>
                                          <p:attrName>ppt_w</p:attrName>
                                        </p:attrNameLst>
                                      </p:cBhvr>
                                      <p:tavLst>
                                        <p:tav tm="0">
                                          <p:val>
                                            <p:fltVal val="0"/>
                                          </p:val>
                                        </p:tav>
                                        <p:tav tm="100000">
                                          <p:val>
                                            <p:strVal val="#ppt_w"/>
                                          </p:val>
                                        </p:tav>
                                      </p:tavLst>
                                    </p:anim>
                                    <p:anim calcmode="lin" valueType="num">
                                      <p:cBhvr>
                                        <p:cTn id="11" dur="500" fill="hold"/>
                                        <p:tgtEl>
                                          <p:spTgt spid="90"/>
                                        </p:tgtEl>
                                        <p:attrNameLst>
                                          <p:attrName>ppt_h</p:attrName>
                                        </p:attrNameLst>
                                      </p:cBhvr>
                                      <p:tavLst>
                                        <p:tav tm="0">
                                          <p:val>
                                            <p:fltVal val="0"/>
                                          </p:val>
                                        </p:tav>
                                        <p:tav tm="100000">
                                          <p:val>
                                            <p:strVal val="#ppt_h"/>
                                          </p:val>
                                        </p:tav>
                                      </p:tavLst>
                                    </p:anim>
                                    <p:animEffect transition="in" filter="fade">
                                      <p:cBhvr>
                                        <p:cTn id="12" dur="500"/>
                                        <p:tgtEl>
                                          <p:spTgt spid="90"/>
                                        </p:tgtEl>
                                      </p:cBhvr>
                                    </p:animEffect>
                                  </p:childTnLst>
                                </p:cTn>
                              </p:par>
                            </p:childTnLst>
                          </p:cTn>
                        </p:par>
                        <p:par>
                          <p:cTn id="13" fill="hold">
                            <p:stCondLst>
                              <p:cond delay="750"/>
                            </p:stCondLst>
                            <p:childTnLst>
                              <p:par>
                                <p:cTn id="14" presetID="53" presetClass="entr" presetSubtype="16" fill="hold" grpId="0" nodeType="afterEffect">
                                  <p:stCondLst>
                                    <p:cond delay="0"/>
                                  </p:stCondLst>
                                  <p:childTnLst>
                                    <p:set>
                                      <p:cBhvr>
                                        <p:cTn id="15" dur="1" fill="hold">
                                          <p:stCondLst>
                                            <p:cond delay="0"/>
                                          </p:stCondLst>
                                        </p:cTn>
                                        <p:tgtEl>
                                          <p:spTgt spid="91"/>
                                        </p:tgtEl>
                                        <p:attrNameLst>
                                          <p:attrName>style.visibility</p:attrName>
                                        </p:attrNameLst>
                                      </p:cBhvr>
                                      <p:to>
                                        <p:strVal val="visible"/>
                                      </p:to>
                                    </p:set>
                                    <p:anim calcmode="lin" valueType="num">
                                      <p:cBhvr>
                                        <p:cTn id="16" dur="500" fill="hold"/>
                                        <p:tgtEl>
                                          <p:spTgt spid="91"/>
                                        </p:tgtEl>
                                        <p:attrNameLst>
                                          <p:attrName>ppt_w</p:attrName>
                                        </p:attrNameLst>
                                      </p:cBhvr>
                                      <p:tavLst>
                                        <p:tav tm="0">
                                          <p:val>
                                            <p:fltVal val="0"/>
                                          </p:val>
                                        </p:tav>
                                        <p:tav tm="100000">
                                          <p:val>
                                            <p:strVal val="#ppt_w"/>
                                          </p:val>
                                        </p:tav>
                                      </p:tavLst>
                                    </p:anim>
                                    <p:anim calcmode="lin" valueType="num">
                                      <p:cBhvr>
                                        <p:cTn id="17" dur="500" fill="hold"/>
                                        <p:tgtEl>
                                          <p:spTgt spid="91"/>
                                        </p:tgtEl>
                                        <p:attrNameLst>
                                          <p:attrName>ppt_h</p:attrName>
                                        </p:attrNameLst>
                                      </p:cBhvr>
                                      <p:tavLst>
                                        <p:tav tm="0">
                                          <p:val>
                                            <p:fltVal val="0"/>
                                          </p:val>
                                        </p:tav>
                                        <p:tav tm="100000">
                                          <p:val>
                                            <p:strVal val="#ppt_h"/>
                                          </p:val>
                                        </p:tav>
                                      </p:tavLst>
                                    </p:anim>
                                    <p:animEffect transition="in" filter="fade">
                                      <p:cBhvr>
                                        <p:cTn id="18" dur="500"/>
                                        <p:tgtEl>
                                          <p:spTgt spid="91"/>
                                        </p:tgtEl>
                                      </p:cBhvr>
                                    </p:animEffect>
                                  </p:childTnLst>
                                </p:cTn>
                              </p:par>
                            </p:childTnLst>
                          </p:cTn>
                        </p:par>
                        <p:par>
                          <p:cTn id="19" fill="hold">
                            <p:stCondLst>
                              <p:cond delay="1250"/>
                            </p:stCondLst>
                            <p:childTnLst>
                              <p:par>
                                <p:cTn id="20" presetID="53" presetClass="entr" presetSubtype="16" fill="hold" nodeType="afterEffect">
                                  <p:stCondLst>
                                    <p:cond delay="0"/>
                                  </p:stCondLst>
                                  <p:childTnLst>
                                    <p:set>
                                      <p:cBhvr>
                                        <p:cTn id="21" dur="1" fill="hold">
                                          <p:stCondLst>
                                            <p:cond delay="0"/>
                                          </p:stCondLst>
                                        </p:cTn>
                                        <p:tgtEl>
                                          <p:spTgt spid="98"/>
                                        </p:tgtEl>
                                        <p:attrNameLst>
                                          <p:attrName>style.visibility</p:attrName>
                                        </p:attrNameLst>
                                      </p:cBhvr>
                                      <p:to>
                                        <p:strVal val="visible"/>
                                      </p:to>
                                    </p:set>
                                    <p:anim calcmode="lin" valueType="num">
                                      <p:cBhvr>
                                        <p:cTn id="22" dur="500" fill="hold"/>
                                        <p:tgtEl>
                                          <p:spTgt spid="98"/>
                                        </p:tgtEl>
                                        <p:attrNameLst>
                                          <p:attrName>ppt_w</p:attrName>
                                        </p:attrNameLst>
                                      </p:cBhvr>
                                      <p:tavLst>
                                        <p:tav tm="0">
                                          <p:val>
                                            <p:fltVal val="0"/>
                                          </p:val>
                                        </p:tav>
                                        <p:tav tm="100000">
                                          <p:val>
                                            <p:strVal val="#ppt_w"/>
                                          </p:val>
                                        </p:tav>
                                      </p:tavLst>
                                    </p:anim>
                                    <p:anim calcmode="lin" valueType="num">
                                      <p:cBhvr>
                                        <p:cTn id="23" dur="500" fill="hold"/>
                                        <p:tgtEl>
                                          <p:spTgt spid="98"/>
                                        </p:tgtEl>
                                        <p:attrNameLst>
                                          <p:attrName>ppt_h</p:attrName>
                                        </p:attrNameLst>
                                      </p:cBhvr>
                                      <p:tavLst>
                                        <p:tav tm="0">
                                          <p:val>
                                            <p:fltVal val="0"/>
                                          </p:val>
                                        </p:tav>
                                        <p:tav tm="100000">
                                          <p:val>
                                            <p:strVal val="#ppt_h"/>
                                          </p:val>
                                        </p:tav>
                                      </p:tavLst>
                                    </p:anim>
                                    <p:animEffect transition="in" filter="fade">
                                      <p:cBhvr>
                                        <p:cTn id="24" dur="500"/>
                                        <p:tgtEl>
                                          <p:spTgt spid="98"/>
                                        </p:tgtEl>
                                      </p:cBhvr>
                                    </p:animEffect>
                                  </p:childTnLst>
                                </p:cTn>
                              </p:par>
                              <p:par>
                                <p:cTn id="25" presetID="22" presetClass="entr" presetSubtype="4" fill="hold" nodeType="withEffect">
                                  <p:stCondLst>
                                    <p:cond delay="250"/>
                                  </p:stCondLst>
                                  <p:childTnLst>
                                    <p:set>
                                      <p:cBhvr>
                                        <p:cTn id="26" dur="1" fill="hold">
                                          <p:stCondLst>
                                            <p:cond delay="0"/>
                                          </p:stCondLst>
                                        </p:cTn>
                                        <p:tgtEl>
                                          <p:spTgt spid="89"/>
                                        </p:tgtEl>
                                        <p:attrNameLst>
                                          <p:attrName>style.visibility</p:attrName>
                                        </p:attrNameLst>
                                      </p:cBhvr>
                                      <p:to>
                                        <p:strVal val="visible"/>
                                      </p:to>
                                    </p:set>
                                    <p:animEffect transition="in" filter="wipe(down)">
                                      <p:cBhvr>
                                        <p:cTn id="27" dur="500"/>
                                        <p:tgtEl>
                                          <p:spTgt spid="89"/>
                                        </p:tgtEl>
                                      </p:cBhvr>
                                    </p:animEffect>
                                  </p:childTnLst>
                                </p:cTn>
                              </p:par>
                              <p:par>
                                <p:cTn id="28" presetID="53" presetClass="entr" presetSubtype="16" fill="hold" grpId="0" nodeType="withEffect">
                                  <p:stCondLst>
                                    <p:cond delay="500"/>
                                  </p:stCondLst>
                                  <p:childTnLst>
                                    <p:set>
                                      <p:cBhvr>
                                        <p:cTn id="29" dur="1" fill="hold">
                                          <p:stCondLst>
                                            <p:cond delay="0"/>
                                          </p:stCondLst>
                                        </p:cTn>
                                        <p:tgtEl>
                                          <p:spTgt spid="92"/>
                                        </p:tgtEl>
                                        <p:attrNameLst>
                                          <p:attrName>style.visibility</p:attrName>
                                        </p:attrNameLst>
                                      </p:cBhvr>
                                      <p:to>
                                        <p:strVal val="visible"/>
                                      </p:to>
                                    </p:set>
                                    <p:anim calcmode="lin" valueType="num">
                                      <p:cBhvr>
                                        <p:cTn id="30" dur="500" fill="hold"/>
                                        <p:tgtEl>
                                          <p:spTgt spid="92"/>
                                        </p:tgtEl>
                                        <p:attrNameLst>
                                          <p:attrName>ppt_w</p:attrName>
                                        </p:attrNameLst>
                                      </p:cBhvr>
                                      <p:tavLst>
                                        <p:tav tm="0">
                                          <p:val>
                                            <p:fltVal val="0"/>
                                          </p:val>
                                        </p:tav>
                                        <p:tav tm="100000">
                                          <p:val>
                                            <p:strVal val="#ppt_w"/>
                                          </p:val>
                                        </p:tav>
                                      </p:tavLst>
                                    </p:anim>
                                    <p:anim calcmode="lin" valueType="num">
                                      <p:cBhvr>
                                        <p:cTn id="31" dur="500" fill="hold"/>
                                        <p:tgtEl>
                                          <p:spTgt spid="92"/>
                                        </p:tgtEl>
                                        <p:attrNameLst>
                                          <p:attrName>ppt_h</p:attrName>
                                        </p:attrNameLst>
                                      </p:cBhvr>
                                      <p:tavLst>
                                        <p:tav tm="0">
                                          <p:val>
                                            <p:fltVal val="0"/>
                                          </p:val>
                                        </p:tav>
                                        <p:tav tm="100000">
                                          <p:val>
                                            <p:strVal val="#ppt_h"/>
                                          </p:val>
                                        </p:tav>
                                      </p:tavLst>
                                    </p:anim>
                                    <p:animEffect transition="in" filter="fade">
                                      <p:cBhvr>
                                        <p:cTn id="32" dur="500"/>
                                        <p:tgtEl>
                                          <p:spTgt spid="92"/>
                                        </p:tgtEl>
                                      </p:cBhvr>
                                    </p:animEffect>
                                  </p:childTnLst>
                                </p:cTn>
                              </p:par>
                            </p:childTnLst>
                          </p:cTn>
                        </p:par>
                        <p:par>
                          <p:cTn id="33" fill="hold">
                            <p:stCondLst>
                              <p:cond delay="2250"/>
                            </p:stCondLst>
                            <p:childTnLst>
                              <p:par>
                                <p:cTn id="34" presetID="53" presetClass="entr" presetSubtype="16" fill="hold" grpId="0" nodeType="afterEffect">
                                  <p:stCondLst>
                                    <p:cond delay="0"/>
                                  </p:stCondLst>
                                  <p:childTnLst>
                                    <p:set>
                                      <p:cBhvr>
                                        <p:cTn id="35" dur="1" fill="hold">
                                          <p:stCondLst>
                                            <p:cond delay="0"/>
                                          </p:stCondLst>
                                        </p:cTn>
                                        <p:tgtEl>
                                          <p:spTgt spid="93"/>
                                        </p:tgtEl>
                                        <p:attrNameLst>
                                          <p:attrName>style.visibility</p:attrName>
                                        </p:attrNameLst>
                                      </p:cBhvr>
                                      <p:to>
                                        <p:strVal val="visible"/>
                                      </p:to>
                                    </p:set>
                                    <p:anim calcmode="lin" valueType="num">
                                      <p:cBhvr>
                                        <p:cTn id="36" dur="500" fill="hold"/>
                                        <p:tgtEl>
                                          <p:spTgt spid="93"/>
                                        </p:tgtEl>
                                        <p:attrNameLst>
                                          <p:attrName>ppt_w</p:attrName>
                                        </p:attrNameLst>
                                      </p:cBhvr>
                                      <p:tavLst>
                                        <p:tav tm="0">
                                          <p:val>
                                            <p:fltVal val="0"/>
                                          </p:val>
                                        </p:tav>
                                        <p:tav tm="100000">
                                          <p:val>
                                            <p:strVal val="#ppt_w"/>
                                          </p:val>
                                        </p:tav>
                                      </p:tavLst>
                                    </p:anim>
                                    <p:anim calcmode="lin" valueType="num">
                                      <p:cBhvr>
                                        <p:cTn id="37" dur="500" fill="hold"/>
                                        <p:tgtEl>
                                          <p:spTgt spid="93"/>
                                        </p:tgtEl>
                                        <p:attrNameLst>
                                          <p:attrName>ppt_h</p:attrName>
                                        </p:attrNameLst>
                                      </p:cBhvr>
                                      <p:tavLst>
                                        <p:tav tm="0">
                                          <p:val>
                                            <p:fltVal val="0"/>
                                          </p:val>
                                        </p:tav>
                                        <p:tav tm="100000">
                                          <p:val>
                                            <p:strVal val="#ppt_h"/>
                                          </p:val>
                                        </p:tav>
                                      </p:tavLst>
                                    </p:anim>
                                    <p:animEffect transition="in" filter="fade">
                                      <p:cBhvr>
                                        <p:cTn id="38" dur="500"/>
                                        <p:tgtEl>
                                          <p:spTgt spid="93"/>
                                        </p:tgtEl>
                                      </p:cBhvr>
                                    </p:animEffect>
                                  </p:childTnLst>
                                </p:cTn>
                              </p:par>
                              <p:par>
                                <p:cTn id="39" presetID="53" presetClass="entr" presetSubtype="16" fill="hold" nodeType="withEffect">
                                  <p:stCondLst>
                                    <p:cond delay="250"/>
                                  </p:stCondLst>
                                  <p:childTnLst>
                                    <p:set>
                                      <p:cBhvr>
                                        <p:cTn id="40" dur="1" fill="hold">
                                          <p:stCondLst>
                                            <p:cond delay="0"/>
                                          </p:stCondLst>
                                        </p:cTn>
                                        <p:tgtEl>
                                          <p:spTgt spid="101"/>
                                        </p:tgtEl>
                                        <p:attrNameLst>
                                          <p:attrName>style.visibility</p:attrName>
                                        </p:attrNameLst>
                                      </p:cBhvr>
                                      <p:to>
                                        <p:strVal val="visible"/>
                                      </p:to>
                                    </p:set>
                                    <p:anim calcmode="lin" valueType="num">
                                      <p:cBhvr>
                                        <p:cTn id="41" dur="500" fill="hold"/>
                                        <p:tgtEl>
                                          <p:spTgt spid="101"/>
                                        </p:tgtEl>
                                        <p:attrNameLst>
                                          <p:attrName>ppt_w</p:attrName>
                                        </p:attrNameLst>
                                      </p:cBhvr>
                                      <p:tavLst>
                                        <p:tav tm="0">
                                          <p:val>
                                            <p:fltVal val="0"/>
                                          </p:val>
                                        </p:tav>
                                        <p:tav tm="100000">
                                          <p:val>
                                            <p:strVal val="#ppt_w"/>
                                          </p:val>
                                        </p:tav>
                                      </p:tavLst>
                                    </p:anim>
                                    <p:anim calcmode="lin" valueType="num">
                                      <p:cBhvr>
                                        <p:cTn id="42" dur="500" fill="hold"/>
                                        <p:tgtEl>
                                          <p:spTgt spid="101"/>
                                        </p:tgtEl>
                                        <p:attrNameLst>
                                          <p:attrName>ppt_h</p:attrName>
                                        </p:attrNameLst>
                                      </p:cBhvr>
                                      <p:tavLst>
                                        <p:tav tm="0">
                                          <p:val>
                                            <p:fltVal val="0"/>
                                          </p:val>
                                        </p:tav>
                                        <p:tav tm="100000">
                                          <p:val>
                                            <p:strVal val="#ppt_h"/>
                                          </p:val>
                                        </p:tav>
                                      </p:tavLst>
                                    </p:anim>
                                    <p:animEffect transition="in" filter="fade">
                                      <p:cBhvr>
                                        <p:cTn id="43" dur="500"/>
                                        <p:tgtEl>
                                          <p:spTgt spid="101"/>
                                        </p:tgtEl>
                                      </p:cBhvr>
                                    </p:animEffect>
                                  </p:childTnLst>
                                </p:cTn>
                              </p:par>
                              <p:par>
                                <p:cTn id="44" presetID="22" presetClass="entr" presetSubtype="8" fill="hold" nodeType="withEffect">
                                  <p:stCondLst>
                                    <p:cond delay="500"/>
                                  </p:stCondLst>
                                  <p:childTnLst>
                                    <p:set>
                                      <p:cBhvr>
                                        <p:cTn id="45" dur="1" fill="hold">
                                          <p:stCondLst>
                                            <p:cond delay="0"/>
                                          </p:stCondLst>
                                        </p:cTn>
                                        <p:tgtEl>
                                          <p:spTgt spid="88"/>
                                        </p:tgtEl>
                                        <p:attrNameLst>
                                          <p:attrName>style.visibility</p:attrName>
                                        </p:attrNameLst>
                                      </p:cBhvr>
                                      <p:to>
                                        <p:strVal val="visible"/>
                                      </p:to>
                                    </p:set>
                                    <p:animEffect transition="in" filter="wipe(left)">
                                      <p:cBhvr>
                                        <p:cTn id="46" dur="500"/>
                                        <p:tgtEl>
                                          <p:spTgt spid="88"/>
                                        </p:tgtEl>
                                      </p:cBhvr>
                                    </p:animEffect>
                                  </p:childTnLst>
                                </p:cTn>
                              </p:par>
                              <p:par>
                                <p:cTn id="47" presetID="53" presetClass="entr" presetSubtype="16" fill="hold" grpId="0" nodeType="withEffect">
                                  <p:stCondLst>
                                    <p:cond delay="750"/>
                                  </p:stCondLst>
                                  <p:childTnLst>
                                    <p:set>
                                      <p:cBhvr>
                                        <p:cTn id="48" dur="1" fill="hold">
                                          <p:stCondLst>
                                            <p:cond delay="0"/>
                                          </p:stCondLst>
                                        </p:cTn>
                                        <p:tgtEl>
                                          <p:spTgt spid="94"/>
                                        </p:tgtEl>
                                        <p:attrNameLst>
                                          <p:attrName>style.visibility</p:attrName>
                                        </p:attrNameLst>
                                      </p:cBhvr>
                                      <p:to>
                                        <p:strVal val="visible"/>
                                      </p:to>
                                    </p:set>
                                    <p:anim calcmode="lin" valueType="num">
                                      <p:cBhvr>
                                        <p:cTn id="49" dur="500" fill="hold"/>
                                        <p:tgtEl>
                                          <p:spTgt spid="94"/>
                                        </p:tgtEl>
                                        <p:attrNameLst>
                                          <p:attrName>ppt_w</p:attrName>
                                        </p:attrNameLst>
                                      </p:cBhvr>
                                      <p:tavLst>
                                        <p:tav tm="0">
                                          <p:val>
                                            <p:fltVal val="0"/>
                                          </p:val>
                                        </p:tav>
                                        <p:tav tm="100000">
                                          <p:val>
                                            <p:strVal val="#ppt_w"/>
                                          </p:val>
                                        </p:tav>
                                      </p:tavLst>
                                    </p:anim>
                                    <p:anim calcmode="lin" valueType="num">
                                      <p:cBhvr>
                                        <p:cTn id="50" dur="500" fill="hold"/>
                                        <p:tgtEl>
                                          <p:spTgt spid="94"/>
                                        </p:tgtEl>
                                        <p:attrNameLst>
                                          <p:attrName>ppt_h</p:attrName>
                                        </p:attrNameLst>
                                      </p:cBhvr>
                                      <p:tavLst>
                                        <p:tav tm="0">
                                          <p:val>
                                            <p:fltVal val="0"/>
                                          </p:val>
                                        </p:tav>
                                        <p:tav tm="100000">
                                          <p:val>
                                            <p:strVal val="#ppt_h"/>
                                          </p:val>
                                        </p:tav>
                                      </p:tavLst>
                                    </p:anim>
                                    <p:animEffect transition="in" filter="fade">
                                      <p:cBhvr>
                                        <p:cTn id="51" dur="500"/>
                                        <p:tgtEl>
                                          <p:spTgt spid="94"/>
                                        </p:tgtEl>
                                      </p:cBhvr>
                                    </p:animEffect>
                                  </p:childTnLst>
                                </p:cTn>
                              </p:par>
                            </p:childTnLst>
                          </p:cTn>
                        </p:par>
                        <p:par>
                          <p:cTn id="52" fill="hold">
                            <p:stCondLst>
                              <p:cond delay="3500"/>
                            </p:stCondLst>
                            <p:childTnLst>
                              <p:par>
                                <p:cTn id="53" presetID="53" presetClass="entr" presetSubtype="16" fill="hold" grpId="0" nodeType="afterEffect">
                                  <p:stCondLst>
                                    <p:cond delay="0"/>
                                  </p:stCondLst>
                                  <p:childTnLst>
                                    <p:set>
                                      <p:cBhvr>
                                        <p:cTn id="54" dur="1" fill="hold">
                                          <p:stCondLst>
                                            <p:cond delay="0"/>
                                          </p:stCondLst>
                                        </p:cTn>
                                        <p:tgtEl>
                                          <p:spTgt spid="95"/>
                                        </p:tgtEl>
                                        <p:attrNameLst>
                                          <p:attrName>style.visibility</p:attrName>
                                        </p:attrNameLst>
                                      </p:cBhvr>
                                      <p:to>
                                        <p:strVal val="visible"/>
                                      </p:to>
                                    </p:set>
                                    <p:anim calcmode="lin" valueType="num">
                                      <p:cBhvr>
                                        <p:cTn id="55" dur="500" fill="hold"/>
                                        <p:tgtEl>
                                          <p:spTgt spid="95"/>
                                        </p:tgtEl>
                                        <p:attrNameLst>
                                          <p:attrName>ppt_w</p:attrName>
                                        </p:attrNameLst>
                                      </p:cBhvr>
                                      <p:tavLst>
                                        <p:tav tm="0">
                                          <p:val>
                                            <p:fltVal val="0"/>
                                          </p:val>
                                        </p:tav>
                                        <p:tav tm="100000">
                                          <p:val>
                                            <p:strVal val="#ppt_w"/>
                                          </p:val>
                                        </p:tav>
                                      </p:tavLst>
                                    </p:anim>
                                    <p:anim calcmode="lin" valueType="num">
                                      <p:cBhvr>
                                        <p:cTn id="56" dur="500" fill="hold"/>
                                        <p:tgtEl>
                                          <p:spTgt spid="95"/>
                                        </p:tgtEl>
                                        <p:attrNameLst>
                                          <p:attrName>ppt_h</p:attrName>
                                        </p:attrNameLst>
                                      </p:cBhvr>
                                      <p:tavLst>
                                        <p:tav tm="0">
                                          <p:val>
                                            <p:fltVal val="0"/>
                                          </p:val>
                                        </p:tav>
                                        <p:tav tm="100000">
                                          <p:val>
                                            <p:strVal val="#ppt_h"/>
                                          </p:val>
                                        </p:tav>
                                      </p:tavLst>
                                    </p:anim>
                                    <p:animEffect transition="in" filter="fade">
                                      <p:cBhvr>
                                        <p:cTn id="57" dur="500"/>
                                        <p:tgtEl>
                                          <p:spTgt spid="95"/>
                                        </p:tgtEl>
                                      </p:cBhvr>
                                    </p:animEffect>
                                  </p:childTnLst>
                                </p:cTn>
                              </p:par>
                            </p:childTnLst>
                          </p:cTn>
                        </p:par>
                        <p:par>
                          <p:cTn id="58" fill="hold">
                            <p:stCondLst>
                              <p:cond delay="4000"/>
                            </p:stCondLst>
                            <p:childTnLst>
                              <p:par>
                                <p:cTn id="59" presetID="53" presetClass="entr" presetSubtype="16" fill="hold" nodeType="afterEffect">
                                  <p:stCondLst>
                                    <p:cond delay="0"/>
                                  </p:stCondLst>
                                  <p:childTnLst>
                                    <p:set>
                                      <p:cBhvr>
                                        <p:cTn id="60" dur="1" fill="hold">
                                          <p:stCondLst>
                                            <p:cond delay="0"/>
                                          </p:stCondLst>
                                        </p:cTn>
                                        <p:tgtEl>
                                          <p:spTgt spid="104"/>
                                        </p:tgtEl>
                                        <p:attrNameLst>
                                          <p:attrName>style.visibility</p:attrName>
                                        </p:attrNameLst>
                                      </p:cBhvr>
                                      <p:to>
                                        <p:strVal val="visible"/>
                                      </p:to>
                                    </p:set>
                                    <p:anim calcmode="lin" valueType="num">
                                      <p:cBhvr>
                                        <p:cTn id="61" dur="500" fill="hold"/>
                                        <p:tgtEl>
                                          <p:spTgt spid="104"/>
                                        </p:tgtEl>
                                        <p:attrNameLst>
                                          <p:attrName>ppt_w</p:attrName>
                                        </p:attrNameLst>
                                      </p:cBhvr>
                                      <p:tavLst>
                                        <p:tav tm="0">
                                          <p:val>
                                            <p:fltVal val="0"/>
                                          </p:val>
                                        </p:tav>
                                        <p:tav tm="100000">
                                          <p:val>
                                            <p:strVal val="#ppt_w"/>
                                          </p:val>
                                        </p:tav>
                                      </p:tavLst>
                                    </p:anim>
                                    <p:anim calcmode="lin" valueType="num">
                                      <p:cBhvr>
                                        <p:cTn id="62" dur="500" fill="hold"/>
                                        <p:tgtEl>
                                          <p:spTgt spid="104"/>
                                        </p:tgtEl>
                                        <p:attrNameLst>
                                          <p:attrName>ppt_h</p:attrName>
                                        </p:attrNameLst>
                                      </p:cBhvr>
                                      <p:tavLst>
                                        <p:tav tm="0">
                                          <p:val>
                                            <p:fltVal val="0"/>
                                          </p:val>
                                        </p:tav>
                                        <p:tav tm="100000">
                                          <p:val>
                                            <p:strVal val="#ppt_h"/>
                                          </p:val>
                                        </p:tav>
                                      </p:tavLst>
                                    </p:anim>
                                    <p:animEffect transition="in" filter="fade">
                                      <p:cBhvr>
                                        <p:cTn id="63" dur="500"/>
                                        <p:tgtEl>
                                          <p:spTgt spid="104"/>
                                        </p:tgtEl>
                                      </p:cBhvr>
                                    </p:animEffect>
                                  </p:childTnLst>
                                </p:cTn>
                              </p:par>
                              <p:par>
                                <p:cTn id="64" presetID="22" presetClass="entr" presetSubtype="4" fill="hold" nodeType="withEffect">
                                  <p:stCondLst>
                                    <p:cond delay="250"/>
                                  </p:stCondLst>
                                  <p:childTnLst>
                                    <p:set>
                                      <p:cBhvr>
                                        <p:cTn id="65" dur="1" fill="hold">
                                          <p:stCondLst>
                                            <p:cond delay="0"/>
                                          </p:stCondLst>
                                        </p:cTn>
                                        <p:tgtEl>
                                          <p:spTgt spid="87"/>
                                        </p:tgtEl>
                                        <p:attrNameLst>
                                          <p:attrName>style.visibility</p:attrName>
                                        </p:attrNameLst>
                                      </p:cBhvr>
                                      <p:to>
                                        <p:strVal val="visible"/>
                                      </p:to>
                                    </p:set>
                                    <p:animEffect transition="in" filter="wipe(down)">
                                      <p:cBhvr>
                                        <p:cTn id="66" dur="500"/>
                                        <p:tgtEl>
                                          <p:spTgt spid="87"/>
                                        </p:tgtEl>
                                      </p:cBhvr>
                                    </p:animEffect>
                                  </p:childTnLst>
                                </p:cTn>
                              </p:par>
                              <p:par>
                                <p:cTn id="67" presetID="53" presetClass="entr" presetSubtype="16" fill="hold" grpId="0" nodeType="withEffect">
                                  <p:stCondLst>
                                    <p:cond delay="500"/>
                                  </p:stCondLst>
                                  <p:childTnLst>
                                    <p:set>
                                      <p:cBhvr>
                                        <p:cTn id="68" dur="1" fill="hold">
                                          <p:stCondLst>
                                            <p:cond delay="0"/>
                                          </p:stCondLst>
                                        </p:cTn>
                                        <p:tgtEl>
                                          <p:spTgt spid="96"/>
                                        </p:tgtEl>
                                        <p:attrNameLst>
                                          <p:attrName>style.visibility</p:attrName>
                                        </p:attrNameLst>
                                      </p:cBhvr>
                                      <p:to>
                                        <p:strVal val="visible"/>
                                      </p:to>
                                    </p:set>
                                    <p:anim calcmode="lin" valueType="num">
                                      <p:cBhvr>
                                        <p:cTn id="69" dur="500" fill="hold"/>
                                        <p:tgtEl>
                                          <p:spTgt spid="96"/>
                                        </p:tgtEl>
                                        <p:attrNameLst>
                                          <p:attrName>ppt_w</p:attrName>
                                        </p:attrNameLst>
                                      </p:cBhvr>
                                      <p:tavLst>
                                        <p:tav tm="0">
                                          <p:val>
                                            <p:fltVal val="0"/>
                                          </p:val>
                                        </p:tav>
                                        <p:tav tm="100000">
                                          <p:val>
                                            <p:strVal val="#ppt_w"/>
                                          </p:val>
                                        </p:tav>
                                      </p:tavLst>
                                    </p:anim>
                                    <p:anim calcmode="lin" valueType="num">
                                      <p:cBhvr>
                                        <p:cTn id="70" dur="500" fill="hold"/>
                                        <p:tgtEl>
                                          <p:spTgt spid="96"/>
                                        </p:tgtEl>
                                        <p:attrNameLst>
                                          <p:attrName>ppt_h</p:attrName>
                                        </p:attrNameLst>
                                      </p:cBhvr>
                                      <p:tavLst>
                                        <p:tav tm="0">
                                          <p:val>
                                            <p:fltVal val="0"/>
                                          </p:val>
                                        </p:tav>
                                        <p:tav tm="100000">
                                          <p:val>
                                            <p:strVal val="#ppt_h"/>
                                          </p:val>
                                        </p:tav>
                                      </p:tavLst>
                                    </p:anim>
                                    <p:animEffect transition="in" filter="fade">
                                      <p:cBhvr>
                                        <p:cTn id="71" dur="500"/>
                                        <p:tgtEl>
                                          <p:spTgt spid="96"/>
                                        </p:tgtEl>
                                      </p:cBhvr>
                                    </p:animEffect>
                                  </p:childTnLst>
                                </p:cTn>
                              </p:par>
                            </p:childTnLst>
                          </p:cTn>
                        </p:par>
                        <p:par>
                          <p:cTn id="72" fill="hold">
                            <p:stCondLst>
                              <p:cond delay="5000"/>
                            </p:stCondLst>
                            <p:childTnLst>
                              <p:par>
                                <p:cTn id="73" presetID="53" presetClass="entr" presetSubtype="16" fill="hold" grpId="0" nodeType="afterEffect">
                                  <p:stCondLst>
                                    <p:cond delay="0"/>
                                  </p:stCondLst>
                                  <p:childTnLst>
                                    <p:set>
                                      <p:cBhvr>
                                        <p:cTn id="74" dur="1" fill="hold">
                                          <p:stCondLst>
                                            <p:cond delay="0"/>
                                          </p:stCondLst>
                                        </p:cTn>
                                        <p:tgtEl>
                                          <p:spTgt spid="97"/>
                                        </p:tgtEl>
                                        <p:attrNameLst>
                                          <p:attrName>style.visibility</p:attrName>
                                        </p:attrNameLst>
                                      </p:cBhvr>
                                      <p:to>
                                        <p:strVal val="visible"/>
                                      </p:to>
                                    </p:set>
                                    <p:anim calcmode="lin" valueType="num">
                                      <p:cBhvr>
                                        <p:cTn id="75" dur="500" fill="hold"/>
                                        <p:tgtEl>
                                          <p:spTgt spid="97"/>
                                        </p:tgtEl>
                                        <p:attrNameLst>
                                          <p:attrName>ppt_w</p:attrName>
                                        </p:attrNameLst>
                                      </p:cBhvr>
                                      <p:tavLst>
                                        <p:tav tm="0">
                                          <p:val>
                                            <p:fltVal val="0"/>
                                          </p:val>
                                        </p:tav>
                                        <p:tav tm="100000">
                                          <p:val>
                                            <p:strVal val="#ppt_w"/>
                                          </p:val>
                                        </p:tav>
                                      </p:tavLst>
                                    </p:anim>
                                    <p:anim calcmode="lin" valueType="num">
                                      <p:cBhvr>
                                        <p:cTn id="76" dur="500" fill="hold"/>
                                        <p:tgtEl>
                                          <p:spTgt spid="97"/>
                                        </p:tgtEl>
                                        <p:attrNameLst>
                                          <p:attrName>ppt_h</p:attrName>
                                        </p:attrNameLst>
                                      </p:cBhvr>
                                      <p:tavLst>
                                        <p:tav tm="0">
                                          <p:val>
                                            <p:fltVal val="0"/>
                                          </p:val>
                                        </p:tav>
                                        <p:tav tm="100000">
                                          <p:val>
                                            <p:strVal val="#ppt_h"/>
                                          </p:val>
                                        </p:tav>
                                      </p:tavLst>
                                    </p:anim>
                                    <p:animEffect transition="in" filter="fade">
                                      <p:cBhvr>
                                        <p:cTn id="77" dur="500"/>
                                        <p:tgtEl>
                                          <p:spTgt spid="97"/>
                                        </p:tgtEl>
                                      </p:cBhvr>
                                    </p:animEffect>
                                  </p:childTnLst>
                                </p:cTn>
                              </p:par>
                            </p:childTnLst>
                          </p:cTn>
                        </p:par>
                        <p:par>
                          <p:cTn id="78" fill="hold">
                            <p:stCondLst>
                              <p:cond delay="5500"/>
                            </p:stCondLst>
                            <p:childTnLst>
                              <p:par>
                                <p:cTn id="79" presetID="53" presetClass="entr" presetSubtype="16" fill="hold" nodeType="afterEffect">
                                  <p:stCondLst>
                                    <p:cond delay="0"/>
                                  </p:stCondLst>
                                  <p:childTnLst>
                                    <p:set>
                                      <p:cBhvr>
                                        <p:cTn id="80" dur="1" fill="hold">
                                          <p:stCondLst>
                                            <p:cond delay="0"/>
                                          </p:stCondLst>
                                        </p:cTn>
                                        <p:tgtEl>
                                          <p:spTgt spid="107"/>
                                        </p:tgtEl>
                                        <p:attrNameLst>
                                          <p:attrName>style.visibility</p:attrName>
                                        </p:attrNameLst>
                                      </p:cBhvr>
                                      <p:to>
                                        <p:strVal val="visible"/>
                                      </p:to>
                                    </p:set>
                                    <p:anim calcmode="lin" valueType="num">
                                      <p:cBhvr>
                                        <p:cTn id="81" dur="500" fill="hold"/>
                                        <p:tgtEl>
                                          <p:spTgt spid="107"/>
                                        </p:tgtEl>
                                        <p:attrNameLst>
                                          <p:attrName>ppt_w</p:attrName>
                                        </p:attrNameLst>
                                      </p:cBhvr>
                                      <p:tavLst>
                                        <p:tav tm="0">
                                          <p:val>
                                            <p:fltVal val="0"/>
                                          </p:val>
                                        </p:tav>
                                        <p:tav tm="100000">
                                          <p:val>
                                            <p:strVal val="#ppt_w"/>
                                          </p:val>
                                        </p:tav>
                                      </p:tavLst>
                                    </p:anim>
                                    <p:anim calcmode="lin" valueType="num">
                                      <p:cBhvr>
                                        <p:cTn id="82" dur="500" fill="hold"/>
                                        <p:tgtEl>
                                          <p:spTgt spid="107"/>
                                        </p:tgtEl>
                                        <p:attrNameLst>
                                          <p:attrName>ppt_h</p:attrName>
                                        </p:attrNameLst>
                                      </p:cBhvr>
                                      <p:tavLst>
                                        <p:tav tm="0">
                                          <p:val>
                                            <p:fltVal val="0"/>
                                          </p:val>
                                        </p:tav>
                                        <p:tav tm="100000">
                                          <p:val>
                                            <p:strVal val="#ppt_h"/>
                                          </p:val>
                                        </p:tav>
                                      </p:tavLst>
                                    </p:anim>
                                    <p:animEffect transition="in" filter="fade">
                                      <p:cBhvr>
                                        <p:cTn id="83"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1" grpId="0"/>
      <p:bldP spid="92" grpId="0" animBg="1"/>
      <p:bldP spid="93" grpId="0"/>
      <p:bldP spid="94" grpId="0" animBg="1"/>
      <p:bldP spid="95" grpId="0"/>
      <p:bldP spid="96" grpId="0" animBg="1"/>
      <p:bldP spid="9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5568" r="5568" b="5854"/>
          <a:stretch/>
        </p:blipFill>
        <p:spPr>
          <a:xfrm>
            <a:off x="4820162" y="1842207"/>
            <a:ext cx="4323838" cy="3301293"/>
          </a:xfrm>
          <a:prstGeom prst="rect">
            <a:avLst/>
          </a:prstGeom>
        </p:spPr>
      </p:pic>
      <p:sp>
        <p:nvSpPr>
          <p:cNvPr id="4" name="Title 1"/>
          <p:cNvSpPr txBox="1">
            <a:spLocks/>
          </p:cNvSpPr>
          <p:nvPr/>
        </p:nvSpPr>
        <p:spPr>
          <a:xfrm>
            <a:off x="324556" y="1764720"/>
            <a:ext cx="7488000" cy="11598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4800" b="1" dirty="0">
                <a:solidFill>
                  <a:srgbClr val="A7D86D"/>
                </a:solidFill>
                <a:latin typeface="Poppins" panose="020B0604020202020204" charset="0"/>
                <a:cs typeface="Poppins" panose="020B0604020202020204" charset="0"/>
              </a:rPr>
              <a:t>5. Multidimentionnal Conception</a:t>
            </a:r>
          </a:p>
        </p:txBody>
      </p:sp>
      <p:sp>
        <p:nvSpPr>
          <p:cNvPr id="5" name="Google Shape;87;p17"/>
          <p:cNvSpPr txBox="1">
            <a:spLocks/>
          </p:cNvSpPr>
          <p:nvPr/>
        </p:nvSpPr>
        <p:spPr>
          <a:xfrm>
            <a:off x="324556" y="3476104"/>
            <a:ext cx="3468511" cy="55790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1pPr>
            <a:lvl2pPr marL="914400" marR="0" lvl="1"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2pPr>
            <a:lvl3pPr marL="1371600" marR="0" lvl="2"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3pPr>
            <a:lvl4pPr marL="1828800" marR="0" lvl="3"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4pPr>
            <a:lvl5pPr marL="2286000" marR="0" lvl="4"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5pPr>
            <a:lvl6pPr marL="2743200" marR="0" lvl="5"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6pPr>
            <a:lvl7pPr marL="3200400" marR="0" lvl="6"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7pPr>
            <a:lvl8pPr marL="3657600" marR="0" lvl="7"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8pPr>
            <a:lvl9pPr marL="4114800" marR="0" lvl="8"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9pPr>
          </a:lstStyle>
          <a:p>
            <a:r>
              <a:rPr lang="fr-FR" dirty="0"/>
              <a:t>Let’s descripe all the DataMarts</a:t>
            </a: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982100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ctrTitle" idx="4294967295"/>
          </p:nvPr>
        </p:nvSpPr>
        <p:spPr>
          <a:xfrm>
            <a:off x="685800" y="440350"/>
            <a:ext cx="47913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dirty="0"/>
              <a:t>Hello!</a:t>
            </a:r>
            <a:endParaRPr sz="6000" dirty="0"/>
          </a:p>
        </p:txBody>
      </p:sp>
      <p:sp>
        <p:nvSpPr>
          <p:cNvPr id="80" name="Google Shape;80;p16"/>
          <p:cNvSpPr txBox="1">
            <a:spLocks noGrp="1"/>
          </p:cNvSpPr>
          <p:nvPr>
            <p:ph type="subTitle" idx="4294967295"/>
          </p:nvPr>
        </p:nvSpPr>
        <p:spPr>
          <a:xfrm>
            <a:off x="685800" y="1639966"/>
            <a:ext cx="4791300" cy="3150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3600" b="1" dirty="0"/>
              <a:t>We are Databrains</a:t>
            </a:r>
            <a:endParaRPr sz="3600" b="1" dirty="0"/>
          </a:p>
          <a:p>
            <a:pPr marL="0" lvl="0" indent="0" algn="l" rtl="0">
              <a:spcBef>
                <a:spcPts val="600"/>
              </a:spcBef>
              <a:spcAft>
                <a:spcPts val="0"/>
              </a:spcAft>
              <a:buClr>
                <a:schemeClr val="dk1"/>
              </a:buClr>
              <a:buSzPts val="1100"/>
              <a:buFont typeface="Arial"/>
              <a:buNone/>
            </a:pPr>
            <a:r>
              <a:rPr lang="en-US" dirty="0"/>
              <a:t>And we are the responsible for realizing the Business Intelligence for the support staff project.</a:t>
            </a:r>
            <a:endParaRPr sz="3600" b="1" dirty="0"/>
          </a:p>
        </p:txBody>
      </p:sp>
      <p:sp>
        <p:nvSpPr>
          <p:cNvPr id="81" name="Google Shape;81;p1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
        <p:nvSpPr>
          <p:cNvPr id="6" name="TextBox 5"/>
          <p:cNvSpPr txBox="1"/>
          <p:nvPr/>
        </p:nvSpPr>
        <p:spPr>
          <a:xfrm>
            <a:off x="237066" y="530914"/>
            <a:ext cx="4538133"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Data </a:t>
            </a:r>
            <a:r>
              <a:rPr lang="en-US" sz="6000" b="1" dirty="0">
                <a:solidFill>
                  <a:srgbClr val="A7D86D"/>
                </a:solidFill>
                <a:latin typeface="Poppins" panose="020B0604020202020204" charset="0"/>
                <a:cs typeface="Poppins" panose="020B0604020202020204" charset="0"/>
              </a:rPr>
              <a:t>Marts</a:t>
            </a:r>
          </a:p>
        </p:txBody>
      </p:sp>
      <p:grpSp>
        <p:nvGrpSpPr>
          <p:cNvPr id="17" name="Group 16">
            <a:extLst>
              <a:ext uri="{FF2B5EF4-FFF2-40B4-BE49-F238E27FC236}">
                <a16:creationId xmlns:a16="http://schemas.microsoft.com/office/drawing/2014/main" id="{70C66B96-7635-4838-9C46-6FEA136F3FB6}"/>
              </a:ext>
            </a:extLst>
          </p:cNvPr>
          <p:cNvGrpSpPr/>
          <p:nvPr/>
        </p:nvGrpSpPr>
        <p:grpSpPr>
          <a:xfrm>
            <a:off x="460098" y="1512751"/>
            <a:ext cx="1254351" cy="3268999"/>
            <a:chOff x="200232" y="1656977"/>
            <a:chExt cx="1254351" cy="3268999"/>
          </a:xfrm>
        </p:grpSpPr>
        <p:grpSp>
          <p:nvGrpSpPr>
            <p:cNvPr id="12" name="Group 11">
              <a:extLst>
                <a:ext uri="{FF2B5EF4-FFF2-40B4-BE49-F238E27FC236}">
                  <a16:creationId xmlns:a16="http://schemas.microsoft.com/office/drawing/2014/main" id="{71DA1449-9BBE-4FB5-854D-B6D832CCD806}"/>
                </a:ext>
              </a:extLst>
            </p:cNvPr>
            <p:cNvGrpSpPr/>
            <p:nvPr/>
          </p:nvGrpSpPr>
          <p:grpSpPr>
            <a:xfrm>
              <a:off x="200237" y="1656977"/>
              <a:ext cx="1254346" cy="1471328"/>
              <a:chOff x="1494518" y="2209800"/>
              <a:chExt cx="1591582" cy="1866900"/>
            </a:xfrm>
            <a:solidFill>
              <a:srgbClr val="72351C"/>
            </a:solidFill>
          </p:grpSpPr>
          <p:sp>
            <p:nvSpPr>
              <p:cNvPr id="13" name="Rectangle: Top Corners Rounded 11">
                <a:extLst>
                  <a:ext uri="{FF2B5EF4-FFF2-40B4-BE49-F238E27FC236}">
                    <a16:creationId xmlns:a16="http://schemas.microsoft.com/office/drawing/2014/main" id="{E176DFE6-E6EE-4CBF-AB55-962516DAF6EF}"/>
                  </a:ext>
                </a:extLst>
              </p:cNvPr>
              <p:cNvSpPr/>
              <p:nvPr/>
            </p:nvSpPr>
            <p:spPr>
              <a:xfrm>
                <a:off x="1494518" y="2209800"/>
                <a:ext cx="1591582" cy="1866900"/>
              </a:xfrm>
              <a:prstGeom prst="round2SameRect">
                <a:avLst>
                  <a:gd name="adj1" fmla="val 12063"/>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CE8E3AC-C1DA-4857-8AA2-283A2C840A70}"/>
                  </a:ext>
                </a:extLst>
              </p:cNvPr>
              <p:cNvSpPr txBox="1"/>
              <p:nvPr/>
            </p:nvSpPr>
            <p:spPr>
              <a:xfrm>
                <a:off x="1843092" y="2563851"/>
                <a:ext cx="894432" cy="1015663"/>
              </a:xfrm>
              <a:prstGeom prst="rect">
                <a:avLst/>
              </a:prstGeom>
              <a:grpFill/>
            </p:spPr>
            <p:txBody>
              <a:bodyPr wrap="square" rtlCol="0">
                <a:spAutoFit/>
              </a:bodyPr>
              <a:lstStyle/>
              <a:p>
                <a:pPr algn="ctr"/>
                <a:r>
                  <a:rPr lang="en-US" sz="6000" b="1" dirty="0">
                    <a:solidFill>
                      <a:srgbClr val="E6E7E9"/>
                    </a:solidFill>
                    <a:latin typeface="Tw Cen MT" panose="020B0602020104020603" pitchFamily="34" charset="0"/>
                  </a:rPr>
                  <a:t>1</a:t>
                </a:r>
              </a:p>
            </p:txBody>
          </p:sp>
        </p:grpSp>
        <p:sp>
          <p:nvSpPr>
            <p:cNvPr id="16" name="Freeform: Shape 10">
              <a:extLst>
                <a:ext uri="{FF2B5EF4-FFF2-40B4-BE49-F238E27FC236}">
                  <a16:creationId xmlns:a16="http://schemas.microsoft.com/office/drawing/2014/main" id="{BA10DECE-FB54-4F98-9472-6CE168F86075}"/>
                </a:ext>
              </a:extLst>
            </p:cNvPr>
            <p:cNvSpPr/>
            <p:nvPr/>
          </p:nvSpPr>
          <p:spPr>
            <a:xfrm flipV="1">
              <a:off x="200235" y="2536429"/>
              <a:ext cx="1254346" cy="2389547"/>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596EA5B9-609B-41D8-BAEB-1AB2F8B9359E}"/>
                </a:ext>
              </a:extLst>
            </p:cNvPr>
            <p:cNvSpPr txBox="1"/>
            <p:nvPr/>
          </p:nvSpPr>
          <p:spPr>
            <a:xfrm>
              <a:off x="200232" y="3150078"/>
              <a:ext cx="1254347" cy="400110"/>
            </a:xfrm>
            <a:prstGeom prst="rect">
              <a:avLst/>
            </a:prstGeom>
            <a:noFill/>
          </p:spPr>
          <p:txBody>
            <a:bodyPr wrap="square" rtlCol="0">
              <a:spAutoFit/>
            </a:bodyPr>
            <a:lstStyle/>
            <a:p>
              <a:pPr algn="ctr"/>
              <a:r>
                <a:rPr lang="en-US" sz="2000" b="1" dirty="0">
                  <a:solidFill>
                    <a:srgbClr val="72351C"/>
                  </a:solidFill>
                  <a:latin typeface="Muli Light" panose="020B0604020202020204" charset="0"/>
                </a:rPr>
                <a:t>Profile</a:t>
              </a:r>
            </a:p>
          </p:txBody>
        </p:sp>
        <p:sp>
          <p:nvSpPr>
            <p:cNvPr id="25" name="Google Shape;475;p40"/>
            <p:cNvSpPr/>
            <p:nvPr/>
          </p:nvSpPr>
          <p:spPr>
            <a:xfrm>
              <a:off x="605006" y="4189969"/>
              <a:ext cx="444801" cy="468946"/>
            </a:xfrm>
            <a:custGeom>
              <a:avLst/>
              <a:gdLst/>
              <a:ahLst/>
              <a:cxnLst/>
              <a:rect l="l" t="t" r="r" b="b"/>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7235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3" name="Table 32"/>
          <p:cNvGraphicFramePr>
            <a:graphicFrameLocks noGrp="1"/>
          </p:cNvGraphicFramePr>
          <p:nvPr>
            <p:extLst>
              <p:ext uri="{D42A27DB-BD31-4B8C-83A1-F6EECF244321}">
                <p14:modId xmlns:p14="http://schemas.microsoft.com/office/powerpoint/2010/main" val="2140623515"/>
              </p:ext>
            </p:extLst>
          </p:nvPr>
        </p:nvGraphicFramePr>
        <p:xfrm>
          <a:off x="4277932" y="2504415"/>
          <a:ext cx="1202795" cy="1684477"/>
        </p:xfrm>
        <a:graphic>
          <a:graphicData uri="http://schemas.openxmlformats.org/drawingml/2006/table">
            <a:tbl>
              <a:tblPr firstRow="1" bandRow="1">
                <a:tableStyleId>{F5AB1C69-6EDB-4FF4-983F-18BD219EF322}</a:tableStyleId>
              </a:tblPr>
              <a:tblGrid>
                <a:gridCol w="1202795">
                  <a:extLst>
                    <a:ext uri="{9D8B030D-6E8A-4147-A177-3AD203B41FA5}">
                      <a16:colId xmlns:a16="http://schemas.microsoft.com/office/drawing/2014/main" val="3995951590"/>
                    </a:ext>
                  </a:extLst>
                </a:gridCol>
              </a:tblGrid>
              <a:tr h="326743">
                <a:tc>
                  <a:txBody>
                    <a:bodyPr/>
                    <a:lstStyle/>
                    <a:p>
                      <a:r>
                        <a:rPr lang="fr-FR" sz="1200" dirty="0">
                          <a:latin typeface="Bahnschrift" panose="020B0502040204020203" pitchFamily="34" charset="0"/>
                        </a:rPr>
                        <a:t>Profil</a:t>
                      </a:r>
                    </a:p>
                  </a:txBody>
                  <a:tcPr marL="77574" marR="77574" marT="38787" marB="38787">
                    <a:solidFill>
                      <a:srgbClr val="72351C"/>
                    </a:solidFill>
                  </a:tcPr>
                </a:tc>
                <a:extLst>
                  <a:ext uri="{0D108BD9-81ED-4DB2-BD59-A6C34878D82A}">
                    <a16:rowId xmlns:a16="http://schemas.microsoft.com/office/drawing/2014/main" val="2944227001"/>
                  </a:ext>
                </a:extLst>
              </a:tr>
              <a:tr h="1344622">
                <a:tc>
                  <a:txBody>
                    <a:bodyPr/>
                    <a:lstStyle/>
                    <a:p>
                      <a:r>
                        <a:rPr lang="fr-FR" sz="1200" dirty="0" err="1"/>
                        <a:t>Id_student</a:t>
                      </a:r>
                      <a:endParaRPr lang="fr-FR" sz="1200" dirty="0"/>
                    </a:p>
                    <a:p>
                      <a:r>
                        <a:rPr lang="fr-FR" sz="1200" dirty="0" err="1"/>
                        <a:t>Id_course</a:t>
                      </a:r>
                      <a:endParaRPr lang="fr-FR" sz="1200" dirty="0"/>
                    </a:p>
                    <a:p>
                      <a:r>
                        <a:rPr lang="fr-FR" sz="1200" dirty="0" err="1"/>
                        <a:t>Scholar_year</a:t>
                      </a:r>
                      <a:endParaRPr lang="fr-FR" sz="1200" dirty="0"/>
                    </a:p>
                    <a:p>
                      <a:r>
                        <a:rPr lang="fr-FR" sz="1200" dirty="0"/>
                        <a:t>Exam</a:t>
                      </a:r>
                    </a:p>
                    <a:p>
                      <a:r>
                        <a:rPr lang="fr-FR" sz="1200" dirty="0"/>
                        <a:t>Td</a:t>
                      </a:r>
                    </a:p>
                    <a:p>
                      <a:r>
                        <a:rPr lang="fr-FR" sz="1200" dirty="0" err="1"/>
                        <a:t>Tp</a:t>
                      </a:r>
                      <a:endParaRPr lang="fr-FR" sz="1200" dirty="0"/>
                    </a:p>
                    <a:p>
                      <a:r>
                        <a:rPr lang="fr-FR" sz="1200" dirty="0" err="1"/>
                        <a:t>Average</a:t>
                      </a:r>
                      <a:endParaRPr lang="fr-FR" sz="1200" dirty="0"/>
                    </a:p>
                  </a:txBody>
                  <a:tcPr marL="77574" marR="77574" marT="38787" marB="38787"/>
                </a:tc>
                <a:extLst>
                  <a:ext uri="{0D108BD9-81ED-4DB2-BD59-A6C34878D82A}">
                    <a16:rowId xmlns:a16="http://schemas.microsoft.com/office/drawing/2014/main" val="52474751"/>
                  </a:ext>
                </a:extLst>
              </a:tr>
            </a:tbl>
          </a:graphicData>
        </a:graphic>
      </p:graphicFrame>
      <p:graphicFrame>
        <p:nvGraphicFramePr>
          <p:cNvPr id="34" name="Table 33"/>
          <p:cNvGraphicFramePr>
            <a:graphicFrameLocks noGrp="1"/>
          </p:cNvGraphicFramePr>
          <p:nvPr>
            <p:extLst>
              <p:ext uri="{D42A27DB-BD31-4B8C-83A1-F6EECF244321}">
                <p14:modId xmlns:p14="http://schemas.microsoft.com/office/powerpoint/2010/main" val="3858697157"/>
              </p:ext>
            </p:extLst>
          </p:nvPr>
        </p:nvGraphicFramePr>
        <p:xfrm>
          <a:off x="6186892" y="1014234"/>
          <a:ext cx="1275410" cy="2049014"/>
        </p:xfrm>
        <a:graphic>
          <a:graphicData uri="http://schemas.openxmlformats.org/drawingml/2006/table">
            <a:tbl>
              <a:tblPr firstRow="1" bandRow="1">
                <a:tableStyleId>{F5AB1C69-6EDB-4FF4-983F-18BD219EF322}</a:tableStyleId>
              </a:tblPr>
              <a:tblGrid>
                <a:gridCol w="1275410">
                  <a:extLst>
                    <a:ext uri="{9D8B030D-6E8A-4147-A177-3AD203B41FA5}">
                      <a16:colId xmlns:a16="http://schemas.microsoft.com/office/drawing/2014/main" val="3995951590"/>
                    </a:ext>
                  </a:extLst>
                </a:gridCol>
              </a:tblGrid>
              <a:tr h="325520">
                <a:tc>
                  <a:txBody>
                    <a:bodyPr/>
                    <a:lstStyle/>
                    <a:p>
                      <a:r>
                        <a:rPr lang="fr-FR" sz="1200" dirty="0">
                          <a:latin typeface="Bahnschrift" panose="020B0502040204020203" pitchFamily="34" charset="0"/>
                        </a:rPr>
                        <a:t>Student</a:t>
                      </a:r>
                    </a:p>
                  </a:txBody>
                  <a:tcPr marL="77574" marR="77574" marT="38787" marB="38787">
                    <a:solidFill>
                      <a:srgbClr val="72351C"/>
                    </a:solidFill>
                  </a:tcPr>
                </a:tc>
                <a:extLst>
                  <a:ext uri="{0D108BD9-81ED-4DB2-BD59-A6C34878D82A}">
                    <a16:rowId xmlns:a16="http://schemas.microsoft.com/office/drawing/2014/main" val="2944227001"/>
                  </a:ext>
                </a:extLst>
              </a:tr>
              <a:tr h="1706636">
                <a:tc>
                  <a:txBody>
                    <a:bodyPr/>
                    <a:lstStyle/>
                    <a:p>
                      <a:r>
                        <a:rPr lang="fr-FR" sz="1200" dirty="0" err="1"/>
                        <a:t>Id_student</a:t>
                      </a:r>
                      <a:endParaRPr lang="fr-FR" sz="1200" dirty="0"/>
                    </a:p>
                    <a:p>
                      <a:r>
                        <a:rPr lang="fr-FR" sz="1200" dirty="0" err="1"/>
                        <a:t>Scholar_year</a:t>
                      </a:r>
                      <a:endParaRPr lang="fr-FR" sz="1200" dirty="0"/>
                    </a:p>
                    <a:p>
                      <a:r>
                        <a:rPr lang="fr-FR" sz="1200" dirty="0" err="1"/>
                        <a:t>Gender</a:t>
                      </a:r>
                      <a:endParaRPr lang="fr-FR" sz="1200" dirty="0"/>
                    </a:p>
                    <a:p>
                      <a:r>
                        <a:rPr lang="fr-FR" sz="1200" dirty="0" err="1"/>
                        <a:t>Nationality</a:t>
                      </a:r>
                      <a:endParaRPr lang="fr-FR" sz="1200" dirty="0"/>
                    </a:p>
                    <a:p>
                      <a:r>
                        <a:rPr lang="fr-FR" sz="1200" dirty="0" err="1"/>
                        <a:t>Bac_wilaya</a:t>
                      </a:r>
                      <a:endParaRPr lang="fr-FR" sz="1200" dirty="0"/>
                    </a:p>
                    <a:p>
                      <a:r>
                        <a:rPr lang="fr-FR" sz="1200" dirty="0" err="1"/>
                        <a:t>Status</a:t>
                      </a:r>
                      <a:endParaRPr lang="fr-FR" sz="1200" dirty="0"/>
                    </a:p>
                    <a:p>
                      <a:r>
                        <a:rPr lang="fr-FR" sz="1200" dirty="0" err="1"/>
                        <a:t>Repeated</a:t>
                      </a:r>
                      <a:endParaRPr lang="fr-FR" sz="1200" dirty="0"/>
                    </a:p>
                    <a:p>
                      <a:r>
                        <a:rPr lang="fr-FR" sz="1200" dirty="0" err="1"/>
                        <a:t>Bac_average</a:t>
                      </a:r>
                      <a:endParaRPr lang="fr-FR" sz="1200" dirty="0"/>
                    </a:p>
                    <a:p>
                      <a:r>
                        <a:rPr lang="fr-FR" sz="1200" dirty="0"/>
                        <a:t>…</a:t>
                      </a:r>
                    </a:p>
                  </a:txBody>
                  <a:tcPr marL="77574" marR="77574" marT="38787" marB="38787"/>
                </a:tc>
                <a:extLst>
                  <a:ext uri="{0D108BD9-81ED-4DB2-BD59-A6C34878D82A}">
                    <a16:rowId xmlns:a16="http://schemas.microsoft.com/office/drawing/2014/main" val="52474751"/>
                  </a:ext>
                </a:extLst>
              </a:tr>
            </a:tbl>
          </a:graphicData>
        </a:graphic>
      </p:graphicFrame>
      <p:graphicFrame>
        <p:nvGraphicFramePr>
          <p:cNvPr id="35" name="Table 34"/>
          <p:cNvGraphicFramePr>
            <a:graphicFrameLocks noGrp="1"/>
          </p:cNvGraphicFramePr>
          <p:nvPr>
            <p:extLst>
              <p:ext uri="{D42A27DB-BD31-4B8C-83A1-F6EECF244321}">
                <p14:modId xmlns:p14="http://schemas.microsoft.com/office/powerpoint/2010/main" val="3540998813"/>
              </p:ext>
            </p:extLst>
          </p:nvPr>
        </p:nvGraphicFramePr>
        <p:xfrm>
          <a:off x="2452195" y="2304223"/>
          <a:ext cx="1224340" cy="1427749"/>
        </p:xfrm>
        <a:graphic>
          <a:graphicData uri="http://schemas.openxmlformats.org/drawingml/2006/table">
            <a:tbl>
              <a:tblPr firstRow="1" bandRow="1">
                <a:tableStyleId>{F5AB1C69-6EDB-4FF4-983F-18BD219EF322}</a:tableStyleId>
              </a:tblPr>
              <a:tblGrid>
                <a:gridCol w="1224340">
                  <a:extLst>
                    <a:ext uri="{9D8B030D-6E8A-4147-A177-3AD203B41FA5}">
                      <a16:colId xmlns:a16="http://schemas.microsoft.com/office/drawing/2014/main" val="3995951590"/>
                    </a:ext>
                  </a:extLst>
                </a:gridCol>
              </a:tblGrid>
              <a:tr h="325520">
                <a:tc>
                  <a:txBody>
                    <a:bodyPr/>
                    <a:lstStyle/>
                    <a:p>
                      <a:r>
                        <a:rPr lang="fr-FR" sz="1200" dirty="0">
                          <a:latin typeface="Bahnschrift" panose="020B0502040204020203" pitchFamily="34" charset="0"/>
                        </a:rPr>
                        <a:t>Result</a:t>
                      </a:r>
                    </a:p>
                  </a:txBody>
                  <a:tcPr marL="77574" marR="77574" marT="38787" marB="38787">
                    <a:solidFill>
                      <a:srgbClr val="72351C"/>
                    </a:solidFill>
                  </a:tcPr>
                </a:tc>
                <a:extLst>
                  <a:ext uri="{0D108BD9-81ED-4DB2-BD59-A6C34878D82A}">
                    <a16:rowId xmlns:a16="http://schemas.microsoft.com/office/drawing/2014/main" val="2944227001"/>
                  </a:ext>
                </a:extLst>
              </a:tr>
              <a:tr h="1102229">
                <a:tc>
                  <a:txBody>
                    <a:bodyPr/>
                    <a:lstStyle/>
                    <a:p>
                      <a:r>
                        <a:rPr lang="fr-FR" sz="1200" dirty="0" err="1"/>
                        <a:t>Id_student</a:t>
                      </a:r>
                      <a:endParaRPr lang="fr-FR" sz="1200" dirty="0"/>
                    </a:p>
                    <a:p>
                      <a:r>
                        <a:rPr lang="fr-FR" sz="1200" dirty="0" err="1"/>
                        <a:t>Scholar_year</a:t>
                      </a:r>
                      <a:endParaRPr lang="fr-FR" sz="1200" dirty="0"/>
                    </a:p>
                    <a:p>
                      <a:r>
                        <a:rPr lang="fr-FR" sz="1200" dirty="0" err="1"/>
                        <a:t>Id_course</a:t>
                      </a:r>
                      <a:endParaRPr lang="fr-FR" sz="1200" dirty="0"/>
                    </a:p>
                    <a:p>
                      <a:r>
                        <a:rPr lang="fr-FR" sz="1200" dirty="0"/>
                        <a:t>…</a:t>
                      </a:r>
                    </a:p>
                  </a:txBody>
                  <a:tcPr marL="77574" marR="77574" marT="38787" marB="38787"/>
                </a:tc>
                <a:extLst>
                  <a:ext uri="{0D108BD9-81ED-4DB2-BD59-A6C34878D82A}">
                    <a16:rowId xmlns:a16="http://schemas.microsoft.com/office/drawing/2014/main" val="52474751"/>
                  </a:ext>
                </a:extLst>
              </a:tr>
            </a:tbl>
          </a:graphicData>
        </a:graphic>
      </p:graphicFrame>
      <p:cxnSp>
        <p:nvCxnSpPr>
          <p:cNvPr id="36" name="Straight Connector 35"/>
          <p:cNvCxnSpPr>
            <a:stCxn id="34" idx="1"/>
            <a:endCxn id="33" idx="3"/>
          </p:cNvCxnSpPr>
          <p:nvPr/>
        </p:nvCxnSpPr>
        <p:spPr>
          <a:xfrm flipH="1">
            <a:off x="5480727" y="2038741"/>
            <a:ext cx="706165" cy="130791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33" idx="1"/>
            <a:endCxn id="35" idx="3"/>
          </p:cNvCxnSpPr>
          <p:nvPr/>
        </p:nvCxnSpPr>
        <p:spPr>
          <a:xfrm flipH="1" flipV="1">
            <a:off x="3676535" y="3018097"/>
            <a:ext cx="601397" cy="328556"/>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aphicFrame>
        <p:nvGraphicFramePr>
          <p:cNvPr id="38" name="Table 37"/>
          <p:cNvGraphicFramePr>
            <a:graphicFrameLocks noGrp="1"/>
          </p:cNvGraphicFramePr>
          <p:nvPr>
            <p:extLst>
              <p:ext uri="{D42A27DB-BD31-4B8C-83A1-F6EECF244321}">
                <p14:modId xmlns:p14="http://schemas.microsoft.com/office/powerpoint/2010/main" val="2805803739"/>
              </p:ext>
            </p:extLst>
          </p:nvPr>
        </p:nvGraphicFramePr>
        <p:xfrm>
          <a:off x="6186892" y="3518289"/>
          <a:ext cx="1275410" cy="1500375"/>
        </p:xfrm>
        <a:graphic>
          <a:graphicData uri="http://schemas.openxmlformats.org/drawingml/2006/table">
            <a:tbl>
              <a:tblPr firstRow="1" bandRow="1">
                <a:tableStyleId>{F5AB1C69-6EDB-4FF4-983F-18BD219EF322}</a:tableStyleId>
              </a:tblPr>
              <a:tblGrid>
                <a:gridCol w="1275410">
                  <a:extLst>
                    <a:ext uri="{9D8B030D-6E8A-4147-A177-3AD203B41FA5}">
                      <a16:colId xmlns:a16="http://schemas.microsoft.com/office/drawing/2014/main" val="3995951590"/>
                    </a:ext>
                  </a:extLst>
                </a:gridCol>
              </a:tblGrid>
              <a:tr h="325521">
                <a:tc>
                  <a:txBody>
                    <a:bodyPr/>
                    <a:lstStyle/>
                    <a:p>
                      <a:r>
                        <a:rPr lang="fr-FR" sz="1200" dirty="0">
                          <a:latin typeface="Bahnschrift" panose="020B0502040204020203" pitchFamily="34" charset="0"/>
                        </a:rPr>
                        <a:t>Course</a:t>
                      </a:r>
                    </a:p>
                  </a:txBody>
                  <a:tcPr marL="77574" marR="77574" marT="38787" marB="38787">
                    <a:solidFill>
                      <a:srgbClr val="72351C"/>
                    </a:solidFill>
                  </a:tcPr>
                </a:tc>
                <a:extLst>
                  <a:ext uri="{0D108BD9-81ED-4DB2-BD59-A6C34878D82A}">
                    <a16:rowId xmlns:a16="http://schemas.microsoft.com/office/drawing/2014/main" val="2944227001"/>
                  </a:ext>
                </a:extLst>
              </a:tr>
              <a:tr h="1163615">
                <a:tc>
                  <a:txBody>
                    <a:bodyPr/>
                    <a:lstStyle/>
                    <a:p>
                      <a:r>
                        <a:rPr lang="fr-FR" sz="1200" dirty="0" err="1"/>
                        <a:t>Id_course</a:t>
                      </a:r>
                      <a:endParaRPr lang="fr-FR" sz="1200" dirty="0"/>
                    </a:p>
                    <a:p>
                      <a:r>
                        <a:rPr lang="fr-FR" sz="1200" dirty="0" err="1"/>
                        <a:t>Scholar_year</a:t>
                      </a:r>
                      <a:endParaRPr lang="fr-FR" sz="1200" dirty="0"/>
                    </a:p>
                    <a:p>
                      <a:r>
                        <a:rPr lang="fr-FR" sz="1200" dirty="0" err="1"/>
                        <a:t>Id_branch</a:t>
                      </a:r>
                      <a:endParaRPr lang="fr-FR" sz="1200" dirty="0"/>
                    </a:p>
                    <a:p>
                      <a:r>
                        <a:rPr lang="fr-FR" sz="1200" dirty="0" err="1"/>
                        <a:t>Course_title</a:t>
                      </a:r>
                      <a:endParaRPr lang="fr-FR" sz="1200" dirty="0"/>
                    </a:p>
                    <a:p>
                      <a:r>
                        <a:rPr lang="fr-FR" sz="1200" dirty="0" err="1"/>
                        <a:t>Semester</a:t>
                      </a:r>
                      <a:endParaRPr lang="fr-FR" sz="1200" dirty="0"/>
                    </a:p>
                    <a:p>
                      <a:r>
                        <a:rPr lang="fr-FR" sz="1200" dirty="0"/>
                        <a:t>…</a:t>
                      </a:r>
                    </a:p>
                  </a:txBody>
                  <a:tcPr marL="77574" marR="77574" marT="38787" marB="38787"/>
                </a:tc>
                <a:extLst>
                  <a:ext uri="{0D108BD9-81ED-4DB2-BD59-A6C34878D82A}">
                    <a16:rowId xmlns:a16="http://schemas.microsoft.com/office/drawing/2014/main" val="52474751"/>
                  </a:ext>
                </a:extLst>
              </a:tr>
            </a:tbl>
          </a:graphicData>
        </a:graphic>
      </p:graphicFrame>
      <p:cxnSp>
        <p:nvCxnSpPr>
          <p:cNvPr id="39" name="Straight Connector 38"/>
          <p:cNvCxnSpPr>
            <a:stCxn id="38" idx="1"/>
            <a:endCxn id="33" idx="3"/>
          </p:cNvCxnSpPr>
          <p:nvPr/>
        </p:nvCxnSpPr>
        <p:spPr>
          <a:xfrm flipH="1" flipV="1">
            <a:off x="5480727" y="3346653"/>
            <a:ext cx="706165" cy="92182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0207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barn(inVertical)">
                                      <p:cBhvr>
                                        <p:cTn id="7" dur="500"/>
                                        <p:tgtEl>
                                          <p:spTgt spid="3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down)">
                                      <p:cBhvr>
                                        <p:cTn id="11" dur="500"/>
                                        <p:tgtEl>
                                          <p:spTgt spid="37"/>
                                        </p:tgtEl>
                                      </p:cBhvr>
                                    </p:animEffect>
                                  </p:childTnLst>
                                </p:cTn>
                              </p:par>
                              <p:par>
                                <p:cTn id="12" presetID="22" presetClass="entr" presetSubtype="4" fill="hold" nodeType="with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wipe(down)">
                                      <p:cBhvr>
                                        <p:cTn id="14" dur="500"/>
                                        <p:tgtEl>
                                          <p:spTgt spid="35"/>
                                        </p:tgtEl>
                                      </p:cBhvr>
                                    </p:animEffect>
                                  </p:childTnLst>
                                </p:cTn>
                              </p:par>
                            </p:childTnLst>
                          </p:cTn>
                        </p:par>
                        <p:par>
                          <p:cTn id="15" fill="hold">
                            <p:stCondLst>
                              <p:cond delay="1000"/>
                            </p:stCondLst>
                            <p:childTnLst>
                              <p:par>
                                <p:cTn id="16" presetID="22" presetClass="entr" presetSubtype="4" fill="hold" nodeType="after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wipe(down)">
                                      <p:cBhvr>
                                        <p:cTn id="18" dur="500"/>
                                        <p:tgtEl>
                                          <p:spTgt spid="36"/>
                                        </p:tgtEl>
                                      </p:cBhvr>
                                    </p:animEffect>
                                  </p:childTnLst>
                                </p:cTn>
                              </p:par>
                              <p:par>
                                <p:cTn id="19" presetID="22" presetClass="entr" presetSubtype="4"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down)">
                                      <p:cBhvr>
                                        <p:cTn id="21" dur="500"/>
                                        <p:tgtEl>
                                          <p:spTgt spid="34"/>
                                        </p:tgtEl>
                                      </p:cBhvr>
                                    </p:animEffect>
                                  </p:childTnLst>
                                </p:cTn>
                              </p:par>
                            </p:childTnLst>
                          </p:cTn>
                        </p:par>
                        <p:par>
                          <p:cTn id="22" fill="hold">
                            <p:stCondLst>
                              <p:cond delay="1500"/>
                            </p:stCondLst>
                            <p:childTnLst>
                              <p:par>
                                <p:cTn id="23" presetID="22" presetClass="entr" presetSubtype="4" fill="hold" nodeType="after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wipe(down)">
                                      <p:cBhvr>
                                        <p:cTn id="25" dur="500"/>
                                        <p:tgtEl>
                                          <p:spTgt spid="39"/>
                                        </p:tgtEl>
                                      </p:cBhvr>
                                    </p:animEffect>
                                  </p:childTnLst>
                                </p:cTn>
                              </p:par>
                              <p:par>
                                <p:cTn id="26" presetID="22" presetClass="entr" presetSubtype="4"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wipe(down)">
                                      <p:cBhvr>
                                        <p:cTn id="2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
        <p:nvSpPr>
          <p:cNvPr id="5" name="TextBox 4"/>
          <p:cNvSpPr txBox="1"/>
          <p:nvPr/>
        </p:nvSpPr>
        <p:spPr>
          <a:xfrm>
            <a:off x="237066" y="530914"/>
            <a:ext cx="4538133"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Data </a:t>
            </a:r>
            <a:r>
              <a:rPr lang="fr-FR" sz="6000" b="1" dirty="0" err="1">
                <a:solidFill>
                  <a:srgbClr val="A7D86D"/>
                </a:solidFill>
                <a:latin typeface="Poppins" panose="020B0604020202020204" charset="0"/>
                <a:cs typeface="Poppins" panose="020B0604020202020204" charset="0"/>
              </a:rPr>
              <a:t>Marts</a:t>
            </a:r>
            <a:endParaRPr lang="fr-FR" sz="6000" b="1" dirty="0">
              <a:solidFill>
                <a:srgbClr val="A7D86D"/>
              </a:solidFill>
              <a:latin typeface="Poppins" panose="020B0604020202020204" charset="0"/>
              <a:cs typeface="Poppins" panose="020B0604020202020204" charset="0"/>
            </a:endParaRPr>
          </a:p>
        </p:txBody>
      </p:sp>
      <p:grpSp>
        <p:nvGrpSpPr>
          <p:cNvPr id="37" name="Group 36">
            <a:extLst>
              <a:ext uri="{FF2B5EF4-FFF2-40B4-BE49-F238E27FC236}">
                <a16:creationId xmlns:a16="http://schemas.microsoft.com/office/drawing/2014/main" id="{22B49C9A-07ED-41CA-9883-41A52D69EC01}"/>
              </a:ext>
            </a:extLst>
          </p:cNvPr>
          <p:cNvGrpSpPr/>
          <p:nvPr/>
        </p:nvGrpSpPr>
        <p:grpSpPr>
          <a:xfrm>
            <a:off x="455901" y="1507214"/>
            <a:ext cx="1254351" cy="3268999"/>
            <a:chOff x="200232" y="1656977"/>
            <a:chExt cx="1254351" cy="3268999"/>
          </a:xfrm>
        </p:grpSpPr>
        <p:grpSp>
          <p:nvGrpSpPr>
            <p:cNvPr id="6" name="Group 5">
              <a:extLst>
                <a:ext uri="{FF2B5EF4-FFF2-40B4-BE49-F238E27FC236}">
                  <a16:creationId xmlns:a16="http://schemas.microsoft.com/office/drawing/2014/main" id="{71DA1449-9BBE-4FB5-854D-B6D832CCD806}"/>
                </a:ext>
              </a:extLst>
            </p:cNvPr>
            <p:cNvGrpSpPr/>
            <p:nvPr/>
          </p:nvGrpSpPr>
          <p:grpSpPr>
            <a:xfrm>
              <a:off x="200237" y="1656977"/>
              <a:ext cx="1254346" cy="1471328"/>
              <a:chOff x="1494518" y="2209800"/>
              <a:chExt cx="1591582" cy="1866900"/>
            </a:xfrm>
            <a:solidFill>
              <a:srgbClr val="575988"/>
            </a:solidFill>
          </p:grpSpPr>
          <p:sp>
            <p:nvSpPr>
              <p:cNvPr id="7" name="Rectangle: Top Corners Rounded 11">
                <a:extLst>
                  <a:ext uri="{FF2B5EF4-FFF2-40B4-BE49-F238E27FC236}">
                    <a16:creationId xmlns:a16="http://schemas.microsoft.com/office/drawing/2014/main" id="{E176DFE6-E6EE-4CBF-AB55-962516DAF6EF}"/>
                  </a:ext>
                </a:extLst>
              </p:cNvPr>
              <p:cNvSpPr/>
              <p:nvPr/>
            </p:nvSpPr>
            <p:spPr>
              <a:xfrm>
                <a:off x="1494518" y="2209800"/>
                <a:ext cx="1591582" cy="1866900"/>
              </a:xfrm>
              <a:prstGeom prst="round2SameRect">
                <a:avLst>
                  <a:gd name="adj1" fmla="val 12063"/>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CE8E3AC-C1DA-4857-8AA2-283A2C840A70}"/>
                  </a:ext>
                </a:extLst>
              </p:cNvPr>
              <p:cNvSpPr txBox="1"/>
              <p:nvPr/>
            </p:nvSpPr>
            <p:spPr>
              <a:xfrm>
                <a:off x="1843093" y="2563851"/>
                <a:ext cx="894432" cy="1288728"/>
              </a:xfrm>
              <a:prstGeom prst="rect">
                <a:avLst/>
              </a:prstGeom>
              <a:grpFill/>
            </p:spPr>
            <p:txBody>
              <a:bodyPr wrap="square" rtlCol="0">
                <a:spAutoFit/>
              </a:bodyPr>
              <a:lstStyle/>
              <a:p>
                <a:pPr algn="ctr"/>
                <a:r>
                  <a:rPr lang="en-US" sz="6000" b="1" dirty="0">
                    <a:solidFill>
                      <a:srgbClr val="E6E7E9"/>
                    </a:solidFill>
                    <a:latin typeface="Tw Cen MT" panose="020B0602020104020603" pitchFamily="34" charset="0"/>
                  </a:rPr>
                  <a:t>2</a:t>
                </a:r>
              </a:p>
            </p:txBody>
          </p:sp>
        </p:grpSp>
        <p:sp>
          <p:nvSpPr>
            <p:cNvPr id="9" name="Freeform: Shape 10">
              <a:extLst>
                <a:ext uri="{FF2B5EF4-FFF2-40B4-BE49-F238E27FC236}">
                  <a16:creationId xmlns:a16="http://schemas.microsoft.com/office/drawing/2014/main" id="{BA10DECE-FB54-4F98-9472-6CE168F86075}"/>
                </a:ext>
              </a:extLst>
            </p:cNvPr>
            <p:cNvSpPr/>
            <p:nvPr/>
          </p:nvSpPr>
          <p:spPr>
            <a:xfrm flipV="1">
              <a:off x="200235" y="2536429"/>
              <a:ext cx="1254346" cy="2389547"/>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96EA5B9-609B-41D8-BAEB-1AB2F8B9359E}"/>
                </a:ext>
              </a:extLst>
            </p:cNvPr>
            <p:cNvSpPr txBox="1"/>
            <p:nvPr/>
          </p:nvSpPr>
          <p:spPr>
            <a:xfrm>
              <a:off x="200232" y="3150078"/>
              <a:ext cx="1254347" cy="707886"/>
            </a:xfrm>
            <a:prstGeom prst="rect">
              <a:avLst/>
            </a:prstGeom>
            <a:noFill/>
          </p:spPr>
          <p:txBody>
            <a:bodyPr wrap="square" rtlCol="0">
              <a:spAutoFit/>
            </a:bodyPr>
            <a:lstStyle/>
            <a:p>
              <a:pPr algn="ctr"/>
              <a:r>
                <a:rPr lang="en-US" sz="2000" b="1" dirty="0">
                  <a:solidFill>
                    <a:srgbClr val="575988"/>
                  </a:solidFill>
                  <a:latin typeface="Muli Light" panose="020B0604020202020204" charset="0"/>
                </a:rPr>
                <a:t>School Path</a:t>
              </a:r>
            </a:p>
          </p:txBody>
        </p:sp>
        <p:grpSp>
          <p:nvGrpSpPr>
            <p:cNvPr id="12" name="Google Shape;534;p40"/>
            <p:cNvGrpSpPr/>
            <p:nvPr/>
          </p:nvGrpSpPr>
          <p:grpSpPr>
            <a:xfrm>
              <a:off x="550976" y="4129960"/>
              <a:ext cx="552857" cy="524020"/>
              <a:chOff x="5300400" y="3670175"/>
              <a:chExt cx="421300" cy="399325"/>
            </a:xfrm>
            <a:solidFill>
              <a:srgbClr val="575988"/>
            </a:solidFill>
          </p:grpSpPr>
          <p:sp>
            <p:nvSpPr>
              <p:cNvPr id="13" name="Google Shape;535;p40"/>
              <p:cNvSpPr/>
              <p:nvPr/>
            </p:nvSpPr>
            <p:spPr>
              <a:xfrm>
                <a:off x="5300400" y="3708025"/>
                <a:ext cx="421300" cy="267450"/>
              </a:xfrm>
              <a:custGeom>
                <a:avLst/>
                <a:gdLst/>
                <a:ahLst/>
                <a:cxnLst/>
                <a:rect l="l" t="t" r="r" b="b"/>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36;p40"/>
              <p:cNvSpPr/>
              <p:nvPr/>
            </p:nvSpPr>
            <p:spPr>
              <a:xfrm>
                <a:off x="5498825" y="3670175"/>
                <a:ext cx="24450" cy="25650"/>
              </a:xfrm>
              <a:custGeom>
                <a:avLst/>
                <a:gdLst/>
                <a:ahLst/>
                <a:cxnLst/>
                <a:rect l="l" t="t" r="r" b="b"/>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37;p40"/>
              <p:cNvSpPr/>
              <p:nvPr/>
            </p:nvSpPr>
            <p:spPr>
              <a:xfrm>
                <a:off x="5366325" y="3987675"/>
                <a:ext cx="61100" cy="81825"/>
              </a:xfrm>
              <a:custGeom>
                <a:avLst/>
                <a:gdLst/>
                <a:ahLst/>
                <a:cxnLst/>
                <a:rect l="l" t="t" r="r" b="b"/>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38;p40"/>
              <p:cNvSpPr/>
              <p:nvPr/>
            </p:nvSpPr>
            <p:spPr>
              <a:xfrm>
                <a:off x="5594700" y="3987675"/>
                <a:ext cx="61075" cy="81825"/>
              </a:xfrm>
              <a:custGeom>
                <a:avLst/>
                <a:gdLst/>
                <a:ahLst/>
                <a:cxnLst/>
                <a:rect l="l" t="t" r="r" b="b"/>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39;p40"/>
              <p:cNvSpPr/>
              <p:nvPr/>
            </p:nvSpPr>
            <p:spPr>
              <a:xfrm>
                <a:off x="5324825" y="3732450"/>
                <a:ext cx="372475" cy="218600"/>
              </a:xfrm>
              <a:custGeom>
                <a:avLst/>
                <a:gdLst/>
                <a:ahLst/>
                <a:cxnLst/>
                <a:rect l="l" t="t" r="r" b="b"/>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8" name="Table 17"/>
          <p:cNvGraphicFramePr>
            <a:graphicFrameLocks noGrp="1"/>
          </p:cNvGraphicFramePr>
          <p:nvPr>
            <p:extLst>
              <p:ext uri="{D42A27DB-BD31-4B8C-83A1-F6EECF244321}">
                <p14:modId xmlns:p14="http://schemas.microsoft.com/office/powerpoint/2010/main" val="1382294561"/>
              </p:ext>
            </p:extLst>
          </p:nvPr>
        </p:nvGraphicFramePr>
        <p:xfrm>
          <a:off x="4563201" y="1844118"/>
          <a:ext cx="1167819" cy="1887084"/>
        </p:xfrm>
        <a:graphic>
          <a:graphicData uri="http://schemas.openxmlformats.org/drawingml/2006/table">
            <a:tbl>
              <a:tblPr firstRow="1" bandRow="1">
                <a:tableStyleId>{F5AB1C69-6EDB-4FF4-983F-18BD219EF322}</a:tableStyleId>
              </a:tblPr>
              <a:tblGrid>
                <a:gridCol w="1167819">
                  <a:extLst>
                    <a:ext uri="{9D8B030D-6E8A-4147-A177-3AD203B41FA5}">
                      <a16:colId xmlns:a16="http://schemas.microsoft.com/office/drawing/2014/main" val="3995951590"/>
                    </a:ext>
                  </a:extLst>
                </a:gridCol>
              </a:tblGrid>
              <a:tr h="444773">
                <a:tc>
                  <a:txBody>
                    <a:bodyPr/>
                    <a:lstStyle/>
                    <a:p>
                      <a:r>
                        <a:rPr lang="fr-FR" sz="1200" dirty="0">
                          <a:latin typeface="Bahnschrift" panose="020B0502040204020203" pitchFamily="34" charset="0"/>
                        </a:rPr>
                        <a:t>School</a:t>
                      </a:r>
                      <a:r>
                        <a:rPr lang="fr-FR" sz="1200" baseline="0" dirty="0">
                          <a:latin typeface="Bahnschrift" panose="020B0502040204020203" pitchFamily="34" charset="0"/>
                        </a:rPr>
                        <a:t>_Path</a:t>
                      </a:r>
                      <a:endParaRPr lang="fr-FR" sz="1200" dirty="0">
                        <a:latin typeface="Bahnschrift" panose="020B0502040204020203" pitchFamily="34" charset="0"/>
                      </a:endParaRPr>
                    </a:p>
                  </a:txBody>
                  <a:tcPr marL="80496" marR="80496" marT="40248" marB="40248">
                    <a:solidFill>
                      <a:srgbClr val="575988"/>
                    </a:solidFill>
                  </a:tcPr>
                </a:tc>
                <a:extLst>
                  <a:ext uri="{0D108BD9-81ED-4DB2-BD59-A6C34878D82A}">
                    <a16:rowId xmlns:a16="http://schemas.microsoft.com/office/drawing/2014/main" val="2944227001"/>
                  </a:ext>
                </a:extLst>
              </a:tr>
              <a:tr h="1442311">
                <a:tc>
                  <a:txBody>
                    <a:bodyPr/>
                    <a:lstStyle/>
                    <a:p>
                      <a:r>
                        <a:rPr lang="fr-FR" sz="1200" dirty="0" err="1"/>
                        <a:t>Id_student</a:t>
                      </a:r>
                      <a:endParaRPr lang="fr-FR" sz="1200" dirty="0"/>
                    </a:p>
                    <a:p>
                      <a:r>
                        <a:rPr lang="fr-FR" sz="1200" dirty="0" err="1"/>
                        <a:t>Scholar_year</a:t>
                      </a:r>
                      <a:endParaRPr lang="fr-FR" sz="1200" dirty="0"/>
                    </a:p>
                    <a:p>
                      <a:r>
                        <a:rPr lang="fr-FR" sz="1200" dirty="0"/>
                        <a:t>Exam</a:t>
                      </a:r>
                    </a:p>
                    <a:p>
                      <a:r>
                        <a:rPr lang="fr-FR" sz="1200" dirty="0" err="1"/>
                        <a:t>Average</a:t>
                      </a:r>
                      <a:endParaRPr lang="fr-FR" sz="1200" dirty="0"/>
                    </a:p>
                    <a:p>
                      <a:r>
                        <a:rPr lang="fr-FR" sz="1200" dirty="0"/>
                        <a:t>Td</a:t>
                      </a:r>
                    </a:p>
                    <a:p>
                      <a:r>
                        <a:rPr lang="fr-FR" sz="1200" dirty="0" err="1"/>
                        <a:t>Tp</a:t>
                      </a:r>
                      <a:endParaRPr lang="fr-FR" sz="1200" dirty="0"/>
                    </a:p>
                  </a:txBody>
                  <a:tcPr marL="80496" marR="80496" marT="40248" marB="40248"/>
                </a:tc>
                <a:extLst>
                  <a:ext uri="{0D108BD9-81ED-4DB2-BD59-A6C34878D82A}">
                    <a16:rowId xmlns:a16="http://schemas.microsoft.com/office/drawing/2014/main" val="52474751"/>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486353893"/>
              </p:ext>
            </p:extLst>
          </p:nvPr>
        </p:nvGraphicFramePr>
        <p:xfrm>
          <a:off x="6879145" y="694293"/>
          <a:ext cx="1167819" cy="2074880"/>
        </p:xfrm>
        <a:graphic>
          <a:graphicData uri="http://schemas.openxmlformats.org/drawingml/2006/table">
            <a:tbl>
              <a:tblPr firstRow="1" bandRow="1">
                <a:tableStyleId>{F5AB1C69-6EDB-4FF4-983F-18BD219EF322}</a:tableStyleId>
              </a:tblPr>
              <a:tblGrid>
                <a:gridCol w="1167819">
                  <a:extLst>
                    <a:ext uri="{9D8B030D-6E8A-4147-A177-3AD203B41FA5}">
                      <a16:colId xmlns:a16="http://schemas.microsoft.com/office/drawing/2014/main" val="3995951590"/>
                    </a:ext>
                  </a:extLst>
                </a:gridCol>
              </a:tblGrid>
              <a:tr h="348464">
                <a:tc>
                  <a:txBody>
                    <a:bodyPr/>
                    <a:lstStyle/>
                    <a:p>
                      <a:r>
                        <a:rPr lang="fr-FR" sz="1200" dirty="0">
                          <a:latin typeface="Bahnschrift" panose="020B0502040204020203" pitchFamily="34" charset="0"/>
                        </a:rPr>
                        <a:t>Student</a:t>
                      </a:r>
                    </a:p>
                  </a:txBody>
                  <a:tcPr marL="80496" marR="80496" marT="40248" marB="40248">
                    <a:solidFill>
                      <a:srgbClr val="575988"/>
                    </a:solidFill>
                  </a:tcPr>
                </a:tc>
                <a:extLst>
                  <a:ext uri="{0D108BD9-81ED-4DB2-BD59-A6C34878D82A}">
                    <a16:rowId xmlns:a16="http://schemas.microsoft.com/office/drawing/2014/main" val="2944227001"/>
                  </a:ext>
                </a:extLst>
              </a:tr>
              <a:tr h="1579819">
                <a:tc>
                  <a:txBody>
                    <a:bodyPr/>
                    <a:lstStyle/>
                    <a:p>
                      <a:r>
                        <a:rPr lang="fr-FR" sz="1200" dirty="0" err="1"/>
                        <a:t>Id_student</a:t>
                      </a:r>
                      <a:endParaRPr lang="fr-FR" sz="1200" dirty="0"/>
                    </a:p>
                    <a:p>
                      <a:r>
                        <a:rPr lang="fr-FR" sz="1200" dirty="0" err="1"/>
                        <a:t>Scholar_year</a:t>
                      </a:r>
                      <a:endParaRPr lang="fr-FR" sz="1200" dirty="0"/>
                    </a:p>
                    <a:p>
                      <a:r>
                        <a:rPr lang="fr-FR" sz="1200" dirty="0" err="1"/>
                        <a:t>Gender</a:t>
                      </a:r>
                      <a:endParaRPr lang="fr-FR" sz="1200" dirty="0"/>
                    </a:p>
                    <a:p>
                      <a:r>
                        <a:rPr lang="fr-FR" sz="1200" dirty="0" err="1"/>
                        <a:t>Nationality</a:t>
                      </a:r>
                      <a:endParaRPr lang="fr-FR" sz="1200" dirty="0"/>
                    </a:p>
                    <a:p>
                      <a:r>
                        <a:rPr lang="fr-FR" sz="1200" dirty="0" err="1"/>
                        <a:t>Bac_wilaya</a:t>
                      </a:r>
                      <a:endParaRPr lang="fr-FR" sz="1200" dirty="0"/>
                    </a:p>
                    <a:p>
                      <a:r>
                        <a:rPr lang="fr-FR" sz="1200" dirty="0" err="1"/>
                        <a:t>Status</a:t>
                      </a:r>
                      <a:endParaRPr lang="fr-FR" sz="1200" dirty="0"/>
                    </a:p>
                    <a:p>
                      <a:r>
                        <a:rPr lang="fr-FR" sz="1200" dirty="0" err="1"/>
                        <a:t>Repeated</a:t>
                      </a:r>
                      <a:endParaRPr lang="fr-FR" sz="1200" dirty="0"/>
                    </a:p>
                    <a:p>
                      <a:r>
                        <a:rPr lang="fr-FR" sz="1200" dirty="0" err="1"/>
                        <a:t>Bac_average</a:t>
                      </a:r>
                      <a:endParaRPr lang="fr-FR" sz="1200" dirty="0"/>
                    </a:p>
                    <a:p>
                      <a:r>
                        <a:rPr lang="fr-FR" sz="1200" dirty="0"/>
                        <a:t>…</a:t>
                      </a:r>
                    </a:p>
                  </a:txBody>
                  <a:tcPr marL="80496" marR="80496" marT="40248" marB="40248"/>
                </a:tc>
                <a:extLst>
                  <a:ext uri="{0D108BD9-81ED-4DB2-BD59-A6C34878D82A}">
                    <a16:rowId xmlns:a16="http://schemas.microsoft.com/office/drawing/2014/main" val="52474751"/>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806049044"/>
              </p:ext>
            </p:extLst>
          </p:nvPr>
        </p:nvGraphicFramePr>
        <p:xfrm>
          <a:off x="2557480" y="1528480"/>
          <a:ext cx="1343712" cy="1306690"/>
        </p:xfrm>
        <a:graphic>
          <a:graphicData uri="http://schemas.openxmlformats.org/drawingml/2006/table">
            <a:tbl>
              <a:tblPr firstRow="1" bandRow="1">
                <a:tableStyleId>{F5AB1C69-6EDB-4FF4-983F-18BD219EF322}</a:tableStyleId>
              </a:tblPr>
              <a:tblGrid>
                <a:gridCol w="1343712">
                  <a:extLst>
                    <a:ext uri="{9D8B030D-6E8A-4147-A177-3AD203B41FA5}">
                      <a16:colId xmlns:a16="http://schemas.microsoft.com/office/drawing/2014/main" val="3995951590"/>
                    </a:ext>
                  </a:extLst>
                </a:gridCol>
              </a:tblGrid>
              <a:tr h="375380">
                <a:tc>
                  <a:txBody>
                    <a:bodyPr/>
                    <a:lstStyle/>
                    <a:p>
                      <a:r>
                        <a:rPr lang="fr-FR" sz="1200" dirty="0" err="1">
                          <a:latin typeface="Bahnschrift" panose="020B0502040204020203" pitchFamily="34" charset="0"/>
                        </a:rPr>
                        <a:t>HightSchl_info</a:t>
                      </a:r>
                      <a:endParaRPr lang="fr-FR" sz="1200" dirty="0">
                        <a:latin typeface="Bahnschrift" panose="020B0502040204020203" pitchFamily="34" charset="0"/>
                      </a:endParaRPr>
                    </a:p>
                  </a:txBody>
                  <a:tcPr marL="80496" marR="80496" marT="40248" marB="40248">
                    <a:solidFill>
                      <a:srgbClr val="575988"/>
                    </a:solidFill>
                  </a:tcPr>
                </a:tc>
                <a:extLst>
                  <a:ext uri="{0D108BD9-81ED-4DB2-BD59-A6C34878D82A}">
                    <a16:rowId xmlns:a16="http://schemas.microsoft.com/office/drawing/2014/main" val="2944227001"/>
                  </a:ext>
                </a:extLst>
              </a:tr>
              <a:tr h="931310">
                <a:tc>
                  <a:txBody>
                    <a:bodyPr/>
                    <a:lstStyle/>
                    <a:p>
                      <a:r>
                        <a:rPr lang="fr-FR" sz="1200" dirty="0" err="1"/>
                        <a:t>Id_student</a:t>
                      </a:r>
                      <a:endParaRPr lang="fr-FR" sz="1200" dirty="0"/>
                    </a:p>
                    <a:p>
                      <a:r>
                        <a:rPr lang="fr-FR" sz="1200" dirty="0" err="1"/>
                        <a:t>HightSchl_year</a:t>
                      </a:r>
                      <a:endParaRPr lang="fr-FR" sz="1200" dirty="0"/>
                    </a:p>
                    <a:p>
                      <a:r>
                        <a:rPr lang="fr-FR" sz="1200" dirty="0"/>
                        <a:t>Delay</a:t>
                      </a:r>
                    </a:p>
                    <a:p>
                      <a:r>
                        <a:rPr lang="fr-FR" sz="1200" dirty="0"/>
                        <a:t>…</a:t>
                      </a:r>
                    </a:p>
                  </a:txBody>
                  <a:tcPr marL="80496" marR="80496" marT="40248" marB="40248"/>
                </a:tc>
                <a:extLst>
                  <a:ext uri="{0D108BD9-81ED-4DB2-BD59-A6C34878D82A}">
                    <a16:rowId xmlns:a16="http://schemas.microsoft.com/office/drawing/2014/main" val="52474751"/>
                  </a:ext>
                </a:extLst>
              </a:tr>
            </a:tbl>
          </a:graphicData>
        </a:graphic>
      </p:graphicFrame>
      <p:cxnSp>
        <p:nvCxnSpPr>
          <p:cNvPr id="21" name="Straight Connector 20"/>
          <p:cNvCxnSpPr>
            <a:stCxn id="19" idx="1"/>
            <a:endCxn id="18" idx="3"/>
          </p:cNvCxnSpPr>
          <p:nvPr/>
        </p:nvCxnSpPr>
        <p:spPr>
          <a:xfrm flipH="1">
            <a:off x="5731020" y="1731733"/>
            <a:ext cx="1148125" cy="105592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8" idx="1"/>
            <a:endCxn id="20" idx="3"/>
          </p:cNvCxnSpPr>
          <p:nvPr/>
        </p:nvCxnSpPr>
        <p:spPr>
          <a:xfrm flipH="1" flipV="1">
            <a:off x="3901192" y="2181825"/>
            <a:ext cx="662009" cy="605835"/>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aphicFrame>
        <p:nvGraphicFramePr>
          <p:cNvPr id="23" name="Table 22"/>
          <p:cNvGraphicFramePr>
            <a:graphicFrameLocks noGrp="1"/>
          </p:cNvGraphicFramePr>
          <p:nvPr>
            <p:extLst>
              <p:ext uri="{D42A27DB-BD31-4B8C-83A1-F6EECF244321}">
                <p14:modId xmlns:p14="http://schemas.microsoft.com/office/powerpoint/2010/main" val="3533995686"/>
              </p:ext>
            </p:extLst>
          </p:nvPr>
        </p:nvGraphicFramePr>
        <p:xfrm>
          <a:off x="6879145" y="3300399"/>
          <a:ext cx="1167819" cy="1299893"/>
        </p:xfrm>
        <a:graphic>
          <a:graphicData uri="http://schemas.openxmlformats.org/drawingml/2006/table">
            <a:tbl>
              <a:tblPr firstRow="1" bandRow="1">
                <a:tableStyleId>{F5AB1C69-6EDB-4FF4-983F-18BD219EF322}</a:tableStyleId>
              </a:tblPr>
              <a:tblGrid>
                <a:gridCol w="1167819">
                  <a:extLst>
                    <a:ext uri="{9D8B030D-6E8A-4147-A177-3AD203B41FA5}">
                      <a16:colId xmlns:a16="http://schemas.microsoft.com/office/drawing/2014/main" val="3995951590"/>
                    </a:ext>
                  </a:extLst>
                </a:gridCol>
              </a:tblGrid>
              <a:tr h="296370">
                <a:tc>
                  <a:txBody>
                    <a:bodyPr/>
                    <a:lstStyle/>
                    <a:p>
                      <a:r>
                        <a:rPr lang="fr-FR" sz="1200" dirty="0">
                          <a:latin typeface="Bahnschrift" panose="020B0502040204020203" pitchFamily="34" charset="0"/>
                        </a:rPr>
                        <a:t>Result</a:t>
                      </a:r>
                    </a:p>
                  </a:txBody>
                  <a:tcPr marL="80496" marR="80496" marT="40248" marB="40248">
                    <a:solidFill>
                      <a:srgbClr val="575988"/>
                    </a:solidFill>
                  </a:tcPr>
                </a:tc>
                <a:extLst>
                  <a:ext uri="{0D108BD9-81ED-4DB2-BD59-A6C34878D82A}">
                    <a16:rowId xmlns:a16="http://schemas.microsoft.com/office/drawing/2014/main" val="2944227001"/>
                  </a:ext>
                </a:extLst>
              </a:tr>
              <a:tr h="1003523">
                <a:tc>
                  <a:txBody>
                    <a:bodyPr/>
                    <a:lstStyle/>
                    <a:p>
                      <a:r>
                        <a:rPr lang="fr-FR" sz="1200" dirty="0" err="1"/>
                        <a:t>Id_student</a:t>
                      </a:r>
                      <a:endParaRPr lang="fr-FR" sz="1200" dirty="0"/>
                    </a:p>
                    <a:p>
                      <a:r>
                        <a:rPr lang="fr-FR" sz="1200" dirty="0" err="1"/>
                        <a:t>Scholar_year</a:t>
                      </a:r>
                      <a:endParaRPr lang="fr-FR" sz="1200" dirty="0"/>
                    </a:p>
                    <a:p>
                      <a:r>
                        <a:rPr lang="fr-FR" sz="1200" dirty="0" err="1"/>
                        <a:t>Id_course</a:t>
                      </a:r>
                      <a:endParaRPr lang="fr-FR" sz="1200" dirty="0"/>
                    </a:p>
                    <a:p>
                      <a:r>
                        <a:rPr lang="fr-FR" sz="1200" dirty="0"/>
                        <a:t>…</a:t>
                      </a:r>
                    </a:p>
                  </a:txBody>
                  <a:tcPr marL="80496" marR="80496" marT="40248" marB="40248"/>
                </a:tc>
                <a:extLst>
                  <a:ext uri="{0D108BD9-81ED-4DB2-BD59-A6C34878D82A}">
                    <a16:rowId xmlns:a16="http://schemas.microsoft.com/office/drawing/2014/main" val="52474751"/>
                  </a:ext>
                </a:extLst>
              </a:tr>
            </a:tbl>
          </a:graphicData>
        </a:graphic>
      </p:graphicFrame>
      <p:cxnSp>
        <p:nvCxnSpPr>
          <p:cNvPr id="24" name="Straight Connector 23"/>
          <p:cNvCxnSpPr>
            <a:stCxn id="23" idx="1"/>
            <a:endCxn id="18" idx="3"/>
          </p:cNvCxnSpPr>
          <p:nvPr/>
        </p:nvCxnSpPr>
        <p:spPr>
          <a:xfrm flipH="1" flipV="1">
            <a:off x="5731020" y="2787660"/>
            <a:ext cx="1148125" cy="1162685"/>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aphicFrame>
        <p:nvGraphicFramePr>
          <p:cNvPr id="25" name="Table 24"/>
          <p:cNvGraphicFramePr>
            <a:graphicFrameLocks noGrp="1"/>
          </p:cNvGraphicFramePr>
          <p:nvPr>
            <p:extLst>
              <p:ext uri="{D42A27DB-BD31-4B8C-83A1-F6EECF244321}">
                <p14:modId xmlns:p14="http://schemas.microsoft.com/office/powerpoint/2010/main" val="1463516861"/>
              </p:ext>
            </p:extLst>
          </p:nvPr>
        </p:nvGraphicFramePr>
        <p:xfrm>
          <a:off x="2429635" y="3314151"/>
          <a:ext cx="1599401" cy="1559975"/>
        </p:xfrm>
        <a:graphic>
          <a:graphicData uri="http://schemas.openxmlformats.org/drawingml/2006/table">
            <a:tbl>
              <a:tblPr firstRow="1" bandRow="1">
                <a:tableStyleId>{F5AB1C69-6EDB-4FF4-983F-18BD219EF322}</a:tableStyleId>
              </a:tblPr>
              <a:tblGrid>
                <a:gridCol w="1599401">
                  <a:extLst>
                    <a:ext uri="{9D8B030D-6E8A-4147-A177-3AD203B41FA5}">
                      <a16:colId xmlns:a16="http://schemas.microsoft.com/office/drawing/2014/main" val="3995951590"/>
                    </a:ext>
                  </a:extLst>
                </a:gridCol>
              </a:tblGrid>
              <a:tr h="382199">
                <a:tc>
                  <a:txBody>
                    <a:bodyPr/>
                    <a:lstStyle/>
                    <a:p>
                      <a:r>
                        <a:rPr lang="fr-FR" sz="1200" dirty="0" err="1">
                          <a:latin typeface="Bahnschrift" panose="020B0502040204020203" pitchFamily="34" charset="0"/>
                        </a:rPr>
                        <a:t>HightSchl_Result</a:t>
                      </a:r>
                      <a:endParaRPr lang="fr-FR" sz="1200" dirty="0">
                        <a:latin typeface="Bahnschrift" panose="020B0502040204020203" pitchFamily="34" charset="0"/>
                      </a:endParaRPr>
                    </a:p>
                  </a:txBody>
                  <a:tcPr marL="80496" marR="80496" marT="40248" marB="40248">
                    <a:solidFill>
                      <a:srgbClr val="575988"/>
                    </a:solidFill>
                  </a:tcPr>
                </a:tc>
                <a:extLst>
                  <a:ext uri="{0D108BD9-81ED-4DB2-BD59-A6C34878D82A}">
                    <a16:rowId xmlns:a16="http://schemas.microsoft.com/office/drawing/2014/main" val="2944227001"/>
                  </a:ext>
                </a:extLst>
              </a:tr>
              <a:tr h="1077149">
                <a:tc>
                  <a:txBody>
                    <a:bodyPr/>
                    <a:lstStyle/>
                    <a:p>
                      <a:r>
                        <a:rPr lang="fr-FR" sz="1200" dirty="0" err="1"/>
                        <a:t>HightSchl_year</a:t>
                      </a:r>
                      <a:endParaRPr lang="fr-FR" sz="1200" dirty="0"/>
                    </a:p>
                    <a:p>
                      <a:r>
                        <a:rPr lang="fr-FR" sz="1200" baseline="0" dirty="0"/>
                        <a:t>T1_average</a:t>
                      </a:r>
                    </a:p>
                    <a:p>
                      <a:r>
                        <a:rPr lang="fr-FR" sz="1200" baseline="0" dirty="0"/>
                        <a:t>T2_average</a:t>
                      </a:r>
                    </a:p>
                    <a:p>
                      <a:r>
                        <a:rPr lang="fr-FR" sz="1200" baseline="0" dirty="0"/>
                        <a:t>T3_average</a:t>
                      </a:r>
                    </a:p>
                    <a:p>
                      <a:r>
                        <a:rPr lang="fr-FR" sz="1200" baseline="0" dirty="0"/>
                        <a:t>Mention</a:t>
                      </a:r>
                    </a:p>
                    <a:p>
                      <a:r>
                        <a:rPr lang="fr-FR" sz="1200" baseline="0" dirty="0"/>
                        <a:t>…</a:t>
                      </a:r>
                    </a:p>
                  </a:txBody>
                  <a:tcPr marL="80496" marR="80496" marT="40248" marB="40248"/>
                </a:tc>
                <a:extLst>
                  <a:ext uri="{0D108BD9-81ED-4DB2-BD59-A6C34878D82A}">
                    <a16:rowId xmlns:a16="http://schemas.microsoft.com/office/drawing/2014/main" val="52474751"/>
                  </a:ext>
                </a:extLst>
              </a:tr>
            </a:tbl>
          </a:graphicData>
        </a:graphic>
      </p:graphicFrame>
      <p:cxnSp>
        <p:nvCxnSpPr>
          <p:cNvPr id="26" name="Straight Connector 25"/>
          <p:cNvCxnSpPr>
            <a:stCxn id="25" idx="0"/>
            <a:endCxn id="20" idx="2"/>
          </p:cNvCxnSpPr>
          <p:nvPr/>
        </p:nvCxnSpPr>
        <p:spPr>
          <a:xfrm flipV="1">
            <a:off x="3229335" y="2835170"/>
            <a:ext cx="1" cy="478981"/>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829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arn(inVertical)">
                                      <p:cBhvr>
                                        <p:cTn id="7" dur="500"/>
                                        <p:tgtEl>
                                          <p:spTgt spid="1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down)">
                                      <p:cBhvr>
                                        <p:cTn id="11" dur="500"/>
                                        <p:tgtEl>
                                          <p:spTgt spid="22"/>
                                        </p:tgtEl>
                                      </p:cBhvr>
                                    </p:animEffect>
                                  </p:childTnLst>
                                </p:cTn>
                              </p:par>
                              <p:par>
                                <p:cTn id="12" presetID="22" presetClass="entr" presetSubtype="4" fill="hold" nodeType="with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wipe(down)">
                                      <p:cBhvr>
                                        <p:cTn id="14" dur="500"/>
                                        <p:tgtEl>
                                          <p:spTgt spid="20"/>
                                        </p:tgtEl>
                                      </p:cBhvr>
                                    </p:animEffect>
                                  </p:childTnLst>
                                </p:cTn>
                              </p:par>
                            </p:childTnLst>
                          </p:cTn>
                        </p:par>
                        <p:par>
                          <p:cTn id="15" fill="hold">
                            <p:stCondLst>
                              <p:cond delay="1000"/>
                            </p:stCondLst>
                            <p:childTnLst>
                              <p:par>
                                <p:cTn id="16" presetID="22" presetClass="entr" presetSubtype="4"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down)">
                                      <p:cBhvr>
                                        <p:cTn id="18" dur="500"/>
                                        <p:tgtEl>
                                          <p:spTgt spid="26"/>
                                        </p:tgtEl>
                                      </p:cBhvr>
                                    </p:animEffect>
                                  </p:childTnLst>
                                </p:cTn>
                              </p:par>
                              <p:par>
                                <p:cTn id="19" presetID="22" presetClass="entr" presetSubtype="4" fill="hold"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wipe(down)">
                                      <p:cBhvr>
                                        <p:cTn id="21" dur="500"/>
                                        <p:tgtEl>
                                          <p:spTgt spid="25"/>
                                        </p:tgtEl>
                                      </p:cBhvr>
                                    </p:animEffect>
                                  </p:childTnLst>
                                </p:cTn>
                              </p:par>
                            </p:childTnLst>
                          </p:cTn>
                        </p:par>
                        <p:par>
                          <p:cTn id="22" fill="hold">
                            <p:stCondLst>
                              <p:cond delay="1500"/>
                            </p:stCondLst>
                            <p:childTnLst>
                              <p:par>
                                <p:cTn id="23" presetID="22" presetClass="entr" presetSubtype="4" fill="hold"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wipe(down)">
                                      <p:cBhvr>
                                        <p:cTn id="25" dur="500"/>
                                        <p:tgtEl>
                                          <p:spTgt spid="21"/>
                                        </p:tgtEl>
                                      </p:cBhvr>
                                    </p:animEffect>
                                  </p:childTnLst>
                                </p:cTn>
                              </p:par>
                              <p:par>
                                <p:cTn id="26" presetID="22" presetClass="entr" presetSubtype="4" fill="hold"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wipe(down)">
                                      <p:cBhvr>
                                        <p:cTn id="28" dur="500"/>
                                        <p:tgtEl>
                                          <p:spTgt spid="19"/>
                                        </p:tgtEl>
                                      </p:cBhvr>
                                    </p:animEffect>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wipe(down)">
                                      <p:cBhvr>
                                        <p:cTn id="32" dur="500"/>
                                        <p:tgtEl>
                                          <p:spTgt spid="24"/>
                                        </p:tgtEl>
                                      </p:cBhvr>
                                    </p:animEffect>
                                  </p:childTnLst>
                                </p:cTn>
                              </p:par>
                              <p:par>
                                <p:cTn id="33" presetID="22" presetClass="entr" presetSubtype="4"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wipe(down)">
                                      <p:cBhvr>
                                        <p:cTn id="3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
        <p:nvSpPr>
          <p:cNvPr id="12" name="TextBox 11"/>
          <p:cNvSpPr txBox="1"/>
          <p:nvPr/>
        </p:nvSpPr>
        <p:spPr>
          <a:xfrm>
            <a:off x="237066" y="530914"/>
            <a:ext cx="4538133"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Data </a:t>
            </a:r>
            <a:r>
              <a:rPr lang="fr-FR" sz="6000" b="1" dirty="0" err="1">
                <a:solidFill>
                  <a:srgbClr val="A7D86D"/>
                </a:solidFill>
                <a:latin typeface="Poppins" panose="020B0604020202020204" charset="0"/>
                <a:cs typeface="Poppins" panose="020B0604020202020204" charset="0"/>
              </a:rPr>
              <a:t>Marts</a:t>
            </a:r>
            <a:endParaRPr lang="fr-FR" sz="6000" b="1" dirty="0">
              <a:solidFill>
                <a:srgbClr val="A7D86D"/>
              </a:solidFill>
              <a:latin typeface="Poppins" panose="020B0604020202020204" charset="0"/>
              <a:cs typeface="Poppins" panose="020B0604020202020204" charset="0"/>
            </a:endParaRPr>
          </a:p>
        </p:txBody>
      </p:sp>
      <p:grpSp>
        <p:nvGrpSpPr>
          <p:cNvPr id="48" name="Group 47">
            <a:extLst>
              <a:ext uri="{FF2B5EF4-FFF2-40B4-BE49-F238E27FC236}">
                <a16:creationId xmlns:a16="http://schemas.microsoft.com/office/drawing/2014/main" id="{D30C3A10-EE09-4231-8452-2B2AB70733E0}"/>
              </a:ext>
            </a:extLst>
          </p:cNvPr>
          <p:cNvGrpSpPr/>
          <p:nvPr/>
        </p:nvGrpSpPr>
        <p:grpSpPr>
          <a:xfrm>
            <a:off x="461330" y="1508902"/>
            <a:ext cx="1346346" cy="3268999"/>
            <a:chOff x="511839" y="1530388"/>
            <a:chExt cx="1346346" cy="3268999"/>
          </a:xfrm>
        </p:grpSpPr>
        <p:grpSp>
          <p:nvGrpSpPr>
            <p:cNvPr id="13" name="Group 12">
              <a:extLst>
                <a:ext uri="{FF2B5EF4-FFF2-40B4-BE49-F238E27FC236}">
                  <a16:creationId xmlns:a16="http://schemas.microsoft.com/office/drawing/2014/main" id="{71DA1449-9BBE-4FB5-854D-B6D832CCD806}"/>
                </a:ext>
              </a:extLst>
            </p:cNvPr>
            <p:cNvGrpSpPr/>
            <p:nvPr/>
          </p:nvGrpSpPr>
          <p:grpSpPr>
            <a:xfrm>
              <a:off x="511844" y="1530388"/>
              <a:ext cx="1254346" cy="1471328"/>
              <a:chOff x="1494518" y="2209800"/>
              <a:chExt cx="1591582" cy="1866900"/>
            </a:xfrm>
            <a:solidFill>
              <a:srgbClr val="FFCF34"/>
            </a:solidFill>
          </p:grpSpPr>
          <p:sp>
            <p:nvSpPr>
              <p:cNvPr id="14" name="Rectangle: Top Corners Rounded 11">
                <a:extLst>
                  <a:ext uri="{FF2B5EF4-FFF2-40B4-BE49-F238E27FC236}">
                    <a16:creationId xmlns:a16="http://schemas.microsoft.com/office/drawing/2014/main" id="{E176DFE6-E6EE-4CBF-AB55-962516DAF6EF}"/>
                  </a:ext>
                </a:extLst>
              </p:cNvPr>
              <p:cNvSpPr/>
              <p:nvPr/>
            </p:nvSpPr>
            <p:spPr>
              <a:xfrm>
                <a:off x="1494518" y="2209800"/>
                <a:ext cx="1591582" cy="1866900"/>
              </a:xfrm>
              <a:prstGeom prst="round2SameRect">
                <a:avLst>
                  <a:gd name="adj1" fmla="val 12063"/>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CE8E3AC-C1DA-4857-8AA2-283A2C840A70}"/>
                  </a:ext>
                </a:extLst>
              </p:cNvPr>
              <p:cNvSpPr txBox="1"/>
              <p:nvPr/>
            </p:nvSpPr>
            <p:spPr>
              <a:xfrm>
                <a:off x="1843093" y="2563851"/>
                <a:ext cx="894432" cy="1288728"/>
              </a:xfrm>
              <a:prstGeom prst="rect">
                <a:avLst/>
              </a:prstGeom>
              <a:grpFill/>
            </p:spPr>
            <p:txBody>
              <a:bodyPr wrap="square" rtlCol="0">
                <a:spAutoFit/>
              </a:bodyPr>
              <a:lstStyle/>
              <a:p>
                <a:pPr algn="ctr"/>
                <a:r>
                  <a:rPr lang="en-US" sz="6000" b="1" dirty="0">
                    <a:solidFill>
                      <a:srgbClr val="E6E7E9"/>
                    </a:solidFill>
                    <a:latin typeface="Tw Cen MT" panose="020B0602020104020603" pitchFamily="34" charset="0"/>
                  </a:rPr>
                  <a:t>3</a:t>
                </a:r>
              </a:p>
            </p:txBody>
          </p:sp>
        </p:grpSp>
        <p:sp>
          <p:nvSpPr>
            <p:cNvPr id="16" name="Freeform: Shape 10">
              <a:extLst>
                <a:ext uri="{FF2B5EF4-FFF2-40B4-BE49-F238E27FC236}">
                  <a16:creationId xmlns:a16="http://schemas.microsoft.com/office/drawing/2014/main" id="{BA10DECE-FB54-4F98-9472-6CE168F86075}"/>
                </a:ext>
              </a:extLst>
            </p:cNvPr>
            <p:cNvSpPr/>
            <p:nvPr/>
          </p:nvSpPr>
          <p:spPr>
            <a:xfrm flipV="1">
              <a:off x="511842" y="2409840"/>
              <a:ext cx="1254346" cy="2389547"/>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96EA5B9-609B-41D8-BAEB-1AB2F8B9359E}"/>
                </a:ext>
              </a:extLst>
            </p:cNvPr>
            <p:cNvSpPr txBox="1"/>
            <p:nvPr/>
          </p:nvSpPr>
          <p:spPr>
            <a:xfrm>
              <a:off x="511839" y="3023489"/>
              <a:ext cx="1346346" cy="707886"/>
            </a:xfrm>
            <a:prstGeom prst="rect">
              <a:avLst/>
            </a:prstGeom>
            <a:noFill/>
          </p:spPr>
          <p:txBody>
            <a:bodyPr wrap="square" rtlCol="0">
              <a:spAutoFit/>
            </a:bodyPr>
            <a:lstStyle/>
            <a:p>
              <a:pPr algn="ctr"/>
              <a:r>
                <a:rPr lang="en-US" sz="2000" b="1" dirty="0">
                  <a:solidFill>
                    <a:srgbClr val="FFCF34"/>
                  </a:solidFill>
                  <a:latin typeface="Muli Light" panose="020B0604020202020204" charset="0"/>
                </a:rPr>
                <a:t>Study Practices</a:t>
              </a:r>
            </a:p>
          </p:txBody>
        </p:sp>
        <p:grpSp>
          <p:nvGrpSpPr>
            <p:cNvPr id="24" name="Google Shape;343;p40"/>
            <p:cNvGrpSpPr/>
            <p:nvPr/>
          </p:nvGrpSpPr>
          <p:grpSpPr>
            <a:xfrm>
              <a:off x="882049" y="3900175"/>
              <a:ext cx="513925" cy="649958"/>
              <a:chOff x="584925" y="238125"/>
              <a:chExt cx="415200" cy="525100"/>
            </a:xfrm>
          </p:grpSpPr>
          <p:sp>
            <p:nvSpPr>
              <p:cNvPr id="25" name="Google Shape;344;p40"/>
              <p:cNvSpPr/>
              <p:nvPr/>
            </p:nvSpPr>
            <p:spPr>
              <a:xfrm>
                <a:off x="621550" y="299175"/>
                <a:ext cx="378575" cy="464050"/>
              </a:xfrm>
              <a:custGeom>
                <a:avLst/>
                <a:gdLst/>
                <a:ahLst/>
                <a:cxnLst/>
                <a:rect l="l" t="t" r="r" b="b"/>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45;p40"/>
              <p:cNvSpPr/>
              <p:nvPr/>
            </p:nvSpPr>
            <p:spPr>
              <a:xfrm>
                <a:off x="633750" y="2381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46;p40"/>
              <p:cNvSpPr/>
              <p:nvPr/>
            </p:nvSpPr>
            <p:spPr>
              <a:xfrm>
                <a:off x="716800"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47;p40"/>
              <p:cNvSpPr/>
              <p:nvPr/>
            </p:nvSpPr>
            <p:spPr>
              <a:xfrm>
                <a:off x="799825" y="238125"/>
                <a:ext cx="29350" cy="63500"/>
              </a:xfrm>
              <a:custGeom>
                <a:avLst/>
                <a:gdLst/>
                <a:ahLst/>
                <a:cxnLst/>
                <a:rect l="l" t="t" r="r" b="b"/>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48;p40"/>
              <p:cNvSpPr/>
              <p:nvPr/>
            </p:nvSpPr>
            <p:spPr>
              <a:xfrm>
                <a:off x="882875"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49;p40"/>
              <p:cNvSpPr/>
              <p:nvPr/>
            </p:nvSpPr>
            <p:spPr>
              <a:xfrm>
                <a:off x="584925" y="261325"/>
                <a:ext cx="378575" cy="464050"/>
              </a:xfrm>
              <a:custGeom>
                <a:avLst/>
                <a:gdLst/>
                <a:ahLst/>
                <a:cxnLst/>
                <a:rect l="l" t="t" r="r" b="b"/>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rgbClr val="FFC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1" name="Table 30"/>
          <p:cNvGraphicFramePr>
            <a:graphicFrameLocks noGrp="1"/>
          </p:cNvGraphicFramePr>
          <p:nvPr>
            <p:extLst>
              <p:ext uri="{D42A27DB-BD31-4B8C-83A1-F6EECF244321}">
                <p14:modId xmlns:p14="http://schemas.microsoft.com/office/powerpoint/2010/main" val="2149896516"/>
              </p:ext>
            </p:extLst>
          </p:nvPr>
        </p:nvGraphicFramePr>
        <p:xfrm>
          <a:off x="2555925" y="1706285"/>
          <a:ext cx="1151737" cy="1307166"/>
        </p:xfrm>
        <a:graphic>
          <a:graphicData uri="http://schemas.openxmlformats.org/drawingml/2006/table">
            <a:tbl>
              <a:tblPr firstRow="1" bandRow="1">
                <a:tableStyleId>{F5AB1C69-6EDB-4FF4-983F-18BD219EF322}</a:tableStyleId>
              </a:tblPr>
              <a:tblGrid>
                <a:gridCol w="1151737">
                  <a:extLst>
                    <a:ext uri="{9D8B030D-6E8A-4147-A177-3AD203B41FA5}">
                      <a16:colId xmlns:a16="http://schemas.microsoft.com/office/drawing/2014/main" val="3995951590"/>
                    </a:ext>
                  </a:extLst>
                </a:gridCol>
              </a:tblGrid>
              <a:tr h="298028">
                <a:tc>
                  <a:txBody>
                    <a:bodyPr/>
                    <a:lstStyle/>
                    <a:p>
                      <a:r>
                        <a:rPr lang="fr-FR" sz="1200" dirty="0">
                          <a:latin typeface="Bahnschrift" panose="020B0502040204020203" pitchFamily="34" charset="0"/>
                        </a:rPr>
                        <a:t>Result</a:t>
                      </a:r>
                    </a:p>
                  </a:txBody>
                  <a:tcPr marL="79429" marR="79429" marT="39714" marB="39714">
                    <a:solidFill>
                      <a:srgbClr val="FFCF34"/>
                    </a:solidFill>
                  </a:tcPr>
                </a:tc>
                <a:extLst>
                  <a:ext uri="{0D108BD9-81ED-4DB2-BD59-A6C34878D82A}">
                    <a16:rowId xmlns:a16="http://schemas.microsoft.com/office/drawing/2014/main" val="2944227001"/>
                  </a:ext>
                </a:extLst>
              </a:tr>
              <a:tr h="1009138">
                <a:tc>
                  <a:txBody>
                    <a:bodyPr/>
                    <a:lstStyle/>
                    <a:p>
                      <a:r>
                        <a:rPr lang="fr-FR" sz="1200" dirty="0" err="1"/>
                        <a:t>Id_student</a:t>
                      </a:r>
                      <a:endParaRPr lang="fr-FR" sz="1200" dirty="0"/>
                    </a:p>
                    <a:p>
                      <a:r>
                        <a:rPr lang="fr-FR" sz="1200" dirty="0" err="1"/>
                        <a:t>Scholar_year</a:t>
                      </a:r>
                      <a:endParaRPr lang="fr-FR" sz="1200" dirty="0"/>
                    </a:p>
                    <a:p>
                      <a:r>
                        <a:rPr lang="fr-FR" sz="1200" dirty="0" err="1"/>
                        <a:t>Id_course</a:t>
                      </a:r>
                      <a:endParaRPr lang="fr-FR" sz="1200" dirty="0"/>
                    </a:p>
                    <a:p>
                      <a:r>
                        <a:rPr lang="fr-FR" sz="1200" dirty="0"/>
                        <a:t>…</a:t>
                      </a:r>
                    </a:p>
                  </a:txBody>
                  <a:tcPr marL="79429" marR="79429" marT="39714" marB="39714"/>
                </a:tc>
                <a:extLst>
                  <a:ext uri="{0D108BD9-81ED-4DB2-BD59-A6C34878D82A}">
                    <a16:rowId xmlns:a16="http://schemas.microsoft.com/office/drawing/2014/main" val="52474751"/>
                  </a:ext>
                </a:extLst>
              </a:tr>
            </a:tbl>
          </a:graphicData>
        </a:graphic>
      </p:graphicFrame>
      <p:graphicFrame>
        <p:nvGraphicFramePr>
          <p:cNvPr id="32" name="Table 31"/>
          <p:cNvGraphicFramePr>
            <a:graphicFrameLocks noGrp="1"/>
          </p:cNvGraphicFramePr>
          <p:nvPr>
            <p:extLst>
              <p:ext uri="{D42A27DB-BD31-4B8C-83A1-F6EECF244321}">
                <p14:modId xmlns:p14="http://schemas.microsoft.com/office/powerpoint/2010/main" val="3453196798"/>
              </p:ext>
            </p:extLst>
          </p:nvPr>
        </p:nvGraphicFramePr>
        <p:xfrm>
          <a:off x="4465173" y="3549880"/>
          <a:ext cx="1034134" cy="1330844"/>
        </p:xfrm>
        <a:graphic>
          <a:graphicData uri="http://schemas.openxmlformats.org/drawingml/2006/table">
            <a:tbl>
              <a:tblPr firstRow="1" bandRow="1">
                <a:tableStyleId>{F5AB1C69-6EDB-4FF4-983F-18BD219EF322}</a:tableStyleId>
              </a:tblPr>
              <a:tblGrid>
                <a:gridCol w="1034134">
                  <a:extLst>
                    <a:ext uri="{9D8B030D-6E8A-4147-A177-3AD203B41FA5}">
                      <a16:colId xmlns:a16="http://schemas.microsoft.com/office/drawing/2014/main" val="3995951590"/>
                    </a:ext>
                  </a:extLst>
                </a:gridCol>
              </a:tblGrid>
              <a:tr h="0">
                <a:tc>
                  <a:txBody>
                    <a:bodyPr/>
                    <a:lstStyle/>
                    <a:p>
                      <a:r>
                        <a:rPr lang="fr-FR" sz="1200" dirty="0">
                          <a:latin typeface="Bahnschrift" panose="020B0502040204020203" pitchFamily="34" charset="0"/>
                        </a:rPr>
                        <a:t>Absence</a:t>
                      </a:r>
                    </a:p>
                  </a:txBody>
                  <a:tcPr marL="79429" marR="79429" marT="39714" marB="39714">
                    <a:solidFill>
                      <a:srgbClr val="FFCF34"/>
                    </a:solidFill>
                  </a:tcPr>
                </a:tc>
                <a:extLst>
                  <a:ext uri="{0D108BD9-81ED-4DB2-BD59-A6C34878D82A}">
                    <a16:rowId xmlns:a16="http://schemas.microsoft.com/office/drawing/2014/main" val="2944227001"/>
                  </a:ext>
                </a:extLst>
              </a:tr>
              <a:tr h="1068536">
                <a:tc>
                  <a:txBody>
                    <a:bodyPr/>
                    <a:lstStyle/>
                    <a:p>
                      <a:r>
                        <a:rPr lang="fr-FR" sz="1200" dirty="0" err="1"/>
                        <a:t>Id_course</a:t>
                      </a:r>
                      <a:endParaRPr lang="fr-FR" sz="1200" dirty="0"/>
                    </a:p>
                    <a:p>
                      <a:r>
                        <a:rPr lang="fr-FR" sz="1200" dirty="0" err="1"/>
                        <a:t>Course_abs</a:t>
                      </a:r>
                      <a:endParaRPr lang="fr-FR" sz="1200" dirty="0"/>
                    </a:p>
                    <a:p>
                      <a:r>
                        <a:rPr lang="fr-FR" sz="1200" dirty="0" err="1"/>
                        <a:t>Td_abs</a:t>
                      </a:r>
                      <a:endParaRPr lang="fr-FR" sz="1200" dirty="0"/>
                    </a:p>
                    <a:p>
                      <a:r>
                        <a:rPr lang="fr-FR" sz="1200" dirty="0" err="1"/>
                        <a:t>Tp_abs</a:t>
                      </a:r>
                      <a:endParaRPr lang="fr-FR" sz="1200" dirty="0"/>
                    </a:p>
                    <a:p>
                      <a:r>
                        <a:rPr lang="fr-FR" sz="1200" dirty="0"/>
                        <a:t>…</a:t>
                      </a:r>
                    </a:p>
                  </a:txBody>
                  <a:tcPr marL="79429" marR="79429" marT="39714" marB="39714"/>
                </a:tc>
                <a:extLst>
                  <a:ext uri="{0D108BD9-81ED-4DB2-BD59-A6C34878D82A}">
                    <a16:rowId xmlns:a16="http://schemas.microsoft.com/office/drawing/2014/main" val="52474751"/>
                  </a:ext>
                </a:extLst>
              </a:tr>
            </a:tbl>
          </a:graphicData>
        </a:graphic>
      </p:graphicFrame>
      <p:graphicFrame>
        <p:nvGraphicFramePr>
          <p:cNvPr id="33" name="Table 32"/>
          <p:cNvGraphicFramePr>
            <a:graphicFrameLocks noGrp="1"/>
          </p:cNvGraphicFramePr>
          <p:nvPr>
            <p:extLst>
              <p:ext uri="{D42A27DB-BD31-4B8C-83A1-F6EECF244321}">
                <p14:modId xmlns:p14="http://schemas.microsoft.com/office/powerpoint/2010/main" val="2835777883"/>
              </p:ext>
            </p:extLst>
          </p:nvPr>
        </p:nvGraphicFramePr>
        <p:xfrm>
          <a:off x="4402756" y="1695240"/>
          <a:ext cx="1158293" cy="1705977"/>
        </p:xfrm>
        <a:graphic>
          <a:graphicData uri="http://schemas.openxmlformats.org/drawingml/2006/table">
            <a:tbl>
              <a:tblPr firstRow="1" bandRow="1">
                <a:tableStyleId>{F5AB1C69-6EDB-4FF4-983F-18BD219EF322}</a:tableStyleId>
              </a:tblPr>
              <a:tblGrid>
                <a:gridCol w="1158293">
                  <a:extLst>
                    <a:ext uri="{9D8B030D-6E8A-4147-A177-3AD203B41FA5}">
                      <a16:colId xmlns:a16="http://schemas.microsoft.com/office/drawing/2014/main" val="3995951590"/>
                    </a:ext>
                  </a:extLst>
                </a:gridCol>
              </a:tblGrid>
              <a:tr h="346389">
                <a:tc>
                  <a:txBody>
                    <a:bodyPr/>
                    <a:lstStyle/>
                    <a:p>
                      <a:r>
                        <a:rPr lang="fr-FR" sz="1200" dirty="0" err="1">
                          <a:latin typeface="Bahnschrift" panose="020B0502040204020203" pitchFamily="34" charset="0"/>
                        </a:rPr>
                        <a:t>Study_Pract</a:t>
                      </a:r>
                      <a:endParaRPr lang="fr-FR" sz="1200" dirty="0">
                        <a:latin typeface="Bahnschrift" panose="020B0502040204020203" pitchFamily="34" charset="0"/>
                      </a:endParaRPr>
                    </a:p>
                  </a:txBody>
                  <a:tcPr marL="79429" marR="79429" marT="39714" marB="39714">
                    <a:solidFill>
                      <a:srgbClr val="FFCF34"/>
                    </a:solidFill>
                  </a:tcPr>
                </a:tc>
                <a:extLst>
                  <a:ext uri="{0D108BD9-81ED-4DB2-BD59-A6C34878D82A}">
                    <a16:rowId xmlns:a16="http://schemas.microsoft.com/office/drawing/2014/main" val="2944227001"/>
                  </a:ext>
                </a:extLst>
              </a:tr>
              <a:tr h="1246164">
                <a:tc>
                  <a:txBody>
                    <a:bodyPr/>
                    <a:lstStyle/>
                    <a:p>
                      <a:r>
                        <a:rPr lang="fr-FR" sz="1200" dirty="0" err="1"/>
                        <a:t>Id_student</a:t>
                      </a:r>
                      <a:endParaRPr lang="fr-FR" sz="1200" dirty="0"/>
                    </a:p>
                    <a:p>
                      <a:r>
                        <a:rPr lang="fr-FR" sz="1200" dirty="0" err="1"/>
                        <a:t>Scholar_year</a:t>
                      </a:r>
                      <a:endParaRPr lang="fr-FR" sz="1200" dirty="0"/>
                    </a:p>
                    <a:p>
                      <a:r>
                        <a:rPr lang="fr-FR" sz="1200" dirty="0"/>
                        <a:t>Exam</a:t>
                      </a:r>
                    </a:p>
                    <a:p>
                      <a:r>
                        <a:rPr lang="fr-FR" sz="1200" dirty="0" err="1"/>
                        <a:t>Average</a:t>
                      </a:r>
                      <a:endParaRPr lang="fr-FR" sz="1200" dirty="0"/>
                    </a:p>
                    <a:p>
                      <a:r>
                        <a:rPr lang="fr-FR" sz="1200" dirty="0"/>
                        <a:t>Td</a:t>
                      </a:r>
                    </a:p>
                    <a:p>
                      <a:r>
                        <a:rPr lang="fr-FR" sz="1200" dirty="0" err="1"/>
                        <a:t>Tp</a:t>
                      </a:r>
                      <a:endParaRPr lang="fr-FR" sz="1200" dirty="0"/>
                    </a:p>
                    <a:p>
                      <a:endParaRPr lang="fr-FR" sz="1200" dirty="0"/>
                    </a:p>
                  </a:txBody>
                  <a:tcPr marL="79429" marR="79429" marT="39714" marB="39714"/>
                </a:tc>
                <a:extLst>
                  <a:ext uri="{0D108BD9-81ED-4DB2-BD59-A6C34878D82A}">
                    <a16:rowId xmlns:a16="http://schemas.microsoft.com/office/drawing/2014/main" val="52474751"/>
                  </a:ext>
                </a:extLst>
              </a:tr>
            </a:tbl>
          </a:graphicData>
        </a:graphic>
      </p:graphicFrame>
      <p:graphicFrame>
        <p:nvGraphicFramePr>
          <p:cNvPr id="34" name="Table 33"/>
          <p:cNvGraphicFramePr>
            <a:graphicFrameLocks noGrp="1"/>
          </p:cNvGraphicFramePr>
          <p:nvPr>
            <p:extLst>
              <p:ext uri="{D42A27DB-BD31-4B8C-83A1-F6EECF244321}">
                <p14:modId xmlns:p14="http://schemas.microsoft.com/office/powerpoint/2010/main" val="1310957146"/>
              </p:ext>
            </p:extLst>
          </p:nvPr>
        </p:nvGraphicFramePr>
        <p:xfrm>
          <a:off x="6588076" y="1038745"/>
          <a:ext cx="1158294" cy="2071737"/>
        </p:xfrm>
        <a:graphic>
          <a:graphicData uri="http://schemas.openxmlformats.org/drawingml/2006/table">
            <a:tbl>
              <a:tblPr firstRow="1" bandRow="1">
                <a:tableStyleId>{F5AB1C69-6EDB-4FF4-983F-18BD219EF322}</a:tableStyleId>
              </a:tblPr>
              <a:tblGrid>
                <a:gridCol w="1158294">
                  <a:extLst>
                    <a:ext uri="{9D8B030D-6E8A-4147-A177-3AD203B41FA5}">
                      <a16:colId xmlns:a16="http://schemas.microsoft.com/office/drawing/2014/main" val="3995951590"/>
                    </a:ext>
                  </a:extLst>
                </a:gridCol>
              </a:tblGrid>
              <a:tr h="346389">
                <a:tc>
                  <a:txBody>
                    <a:bodyPr/>
                    <a:lstStyle/>
                    <a:p>
                      <a:r>
                        <a:rPr lang="fr-FR" sz="1200" dirty="0">
                          <a:latin typeface="Bahnschrift" panose="020B0502040204020203" pitchFamily="34" charset="0"/>
                        </a:rPr>
                        <a:t>Student</a:t>
                      </a:r>
                    </a:p>
                  </a:txBody>
                  <a:tcPr marL="79429" marR="79429" marT="39714" marB="39714">
                    <a:solidFill>
                      <a:srgbClr val="FFCF34"/>
                    </a:solidFill>
                  </a:tcPr>
                </a:tc>
                <a:extLst>
                  <a:ext uri="{0D108BD9-81ED-4DB2-BD59-A6C34878D82A}">
                    <a16:rowId xmlns:a16="http://schemas.microsoft.com/office/drawing/2014/main" val="2944227001"/>
                  </a:ext>
                </a:extLst>
              </a:tr>
              <a:tr h="1581670">
                <a:tc>
                  <a:txBody>
                    <a:bodyPr/>
                    <a:lstStyle/>
                    <a:p>
                      <a:r>
                        <a:rPr lang="fr-FR" sz="1200" dirty="0" err="1"/>
                        <a:t>Id_student</a:t>
                      </a:r>
                      <a:endParaRPr lang="fr-FR" sz="1200" dirty="0"/>
                    </a:p>
                    <a:p>
                      <a:r>
                        <a:rPr lang="fr-FR" sz="1200" dirty="0" err="1"/>
                        <a:t>Scholar_year</a:t>
                      </a:r>
                      <a:endParaRPr lang="fr-FR" sz="1200" dirty="0"/>
                    </a:p>
                    <a:p>
                      <a:r>
                        <a:rPr lang="fr-FR" sz="1200" dirty="0" err="1"/>
                        <a:t>Gender</a:t>
                      </a:r>
                      <a:endParaRPr lang="fr-FR" sz="1200" dirty="0"/>
                    </a:p>
                    <a:p>
                      <a:r>
                        <a:rPr lang="fr-FR" sz="1200" dirty="0" err="1"/>
                        <a:t>Nationality</a:t>
                      </a:r>
                      <a:endParaRPr lang="fr-FR" sz="1200" dirty="0"/>
                    </a:p>
                    <a:p>
                      <a:r>
                        <a:rPr lang="fr-FR" sz="1200" dirty="0" err="1"/>
                        <a:t>Bac_wilaya</a:t>
                      </a:r>
                      <a:endParaRPr lang="fr-FR" sz="1200" dirty="0"/>
                    </a:p>
                    <a:p>
                      <a:r>
                        <a:rPr lang="fr-FR" sz="1200" dirty="0" err="1"/>
                        <a:t>Status</a:t>
                      </a:r>
                      <a:endParaRPr lang="fr-FR" sz="1200" dirty="0"/>
                    </a:p>
                    <a:p>
                      <a:r>
                        <a:rPr lang="fr-FR" sz="1200" dirty="0" err="1"/>
                        <a:t>Repeated</a:t>
                      </a:r>
                      <a:endParaRPr lang="fr-FR" sz="1200" dirty="0"/>
                    </a:p>
                    <a:p>
                      <a:r>
                        <a:rPr lang="fr-FR" sz="1200" dirty="0" err="1"/>
                        <a:t>Bac_average</a:t>
                      </a:r>
                      <a:endParaRPr lang="fr-FR" sz="1200" dirty="0"/>
                    </a:p>
                    <a:p>
                      <a:r>
                        <a:rPr lang="fr-FR" sz="1200" dirty="0"/>
                        <a:t>…</a:t>
                      </a:r>
                    </a:p>
                  </a:txBody>
                  <a:tcPr marL="79429" marR="79429" marT="39714" marB="39714"/>
                </a:tc>
                <a:extLst>
                  <a:ext uri="{0D108BD9-81ED-4DB2-BD59-A6C34878D82A}">
                    <a16:rowId xmlns:a16="http://schemas.microsoft.com/office/drawing/2014/main" val="52474751"/>
                  </a:ext>
                </a:extLst>
              </a:tr>
            </a:tbl>
          </a:graphicData>
        </a:graphic>
      </p:graphicFrame>
      <p:graphicFrame>
        <p:nvGraphicFramePr>
          <p:cNvPr id="35" name="Table 34"/>
          <p:cNvGraphicFramePr>
            <a:graphicFrameLocks noGrp="1"/>
          </p:cNvGraphicFramePr>
          <p:nvPr>
            <p:extLst>
              <p:ext uri="{D42A27DB-BD31-4B8C-83A1-F6EECF244321}">
                <p14:modId xmlns:p14="http://schemas.microsoft.com/office/powerpoint/2010/main" val="911128441"/>
              </p:ext>
            </p:extLst>
          </p:nvPr>
        </p:nvGraphicFramePr>
        <p:xfrm>
          <a:off x="2559388" y="3683875"/>
          <a:ext cx="1201505" cy="1196849"/>
        </p:xfrm>
        <a:graphic>
          <a:graphicData uri="http://schemas.openxmlformats.org/drawingml/2006/table">
            <a:tbl>
              <a:tblPr firstRow="1" bandRow="1">
                <a:tableStyleId>{F5AB1C69-6EDB-4FF4-983F-18BD219EF322}</a:tableStyleId>
              </a:tblPr>
              <a:tblGrid>
                <a:gridCol w="1201505">
                  <a:extLst>
                    <a:ext uri="{9D8B030D-6E8A-4147-A177-3AD203B41FA5}">
                      <a16:colId xmlns:a16="http://schemas.microsoft.com/office/drawing/2014/main" val="3995951590"/>
                    </a:ext>
                  </a:extLst>
                </a:gridCol>
              </a:tblGrid>
              <a:tr h="272876">
                <a:tc>
                  <a:txBody>
                    <a:bodyPr/>
                    <a:lstStyle/>
                    <a:p>
                      <a:r>
                        <a:rPr lang="fr-FR" sz="1200" dirty="0" err="1">
                          <a:latin typeface="Bahnschrift" panose="020B0502040204020203" pitchFamily="34" charset="0"/>
                        </a:rPr>
                        <a:t>Add_H_Volume</a:t>
                      </a:r>
                      <a:endParaRPr lang="fr-FR" sz="1200" dirty="0">
                        <a:latin typeface="Bahnschrift" panose="020B0502040204020203" pitchFamily="34" charset="0"/>
                      </a:endParaRPr>
                    </a:p>
                  </a:txBody>
                  <a:tcPr marL="79429" marR="79429" marT="39714" marB="39714">
                    <a:solidFill>
                      <a:srgbClr val="FFCF34"/>
                    </a:solidFill>
                  </a:tcPr>
                </a:tc>
                <a:extLst>
                  <a:ext uri="{0D108BD9-81ED-4DB2-BD59-A6C34878D82A}">
                    <a16:rowId xmlns:a16="http://schemas.microsoft.com/office/drawing/2014/main" val="2944227001"/>
                  </a:ext>
                </a:extLst>
              </a:tr>
              <a:tr h="923973">
                <a:tc>
                  <a:txBody>
                    <a:bodyPr/>
                    <a:lstStyle/>
                    <a:p>
                      <a:r>
                        <a:rPr lang="fr-FR" sz="1200" dirty="0" err="1"/>
                        <a:t>Id_student</a:t>
                      </a:r>
                      <a:endParaRPr lang="fr-FR" sz="1200" dirty="0"/>
                    </a:p>
                    <a:p>
                      <a:r>
                        <a:rPr lang="fr-FR" sz="1200" dirty="0" err="1"/>
                        <a:t>Add_H</a:t>
                      </a:r>
                      <a:endParaRPr lang="fr-FR" sz="1200" dirty="0"/>
                    </a:p>
                    <a:p>
                      <a:r>
                        <a:rPr lang="fr-FR" sz="1200" dirty="0" err="1"/>
                        <a:t>Add_work</a:t>
                      </a:r>
                      <a:endParaRPr lang="fr-FR" sz="1200" dirty="0"/>
                    </a:p>
                    <a:p>
                      <a:r>
                        <a:rPr lang="fr-FR" sz="1200" dirty="0"/>
                        <a:t>…</a:t>
                      </a:r>
                    </a:p>
                  </a:txBody>
                  <a:tcPr marL="79429" marR="79429" marT="39714" marB="39714"/>
                </a:tc>
                <a:extLst>
                  <a:ext uri="{0D108BD9-81ED-4DB2-BD59-A6C34878D82A}">
                    <a16:rowId xmlns:a16="http://schemas.microsoft.com/office/drawing/2014/main" val="52474751"/>
                  </a:ext>
                </a:extLst>
              </a:tr>
            </a:tbl>
          </a:graphicData>
        </a:graphic>
      </p:graphicFrame>
      <p:cxnSp>
        <p:nvCxnSpPr>
          <p:cNvPr id="36" name="Straight Connector 35"/>
          <p:cNvCxnSpPr>
            <a:stCxn id="31" idx="3"/>
            <a:endCxn id="33" idx="1"/>
          </p:cNvCxnSpPr>
          <p:nvPr/>
        </p:nvCxnSpPr>
        <p:spPr>
          <a:xfrm>
            <a:off x="3707662" y="2359868"/>
            <a:ext cx="695094" cy="18836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34" idx="1"/>
            <a:endCxn id="33" idx="3"/>
          </p:cNvCxnSpPr>
          <p:nvPr/>
        </p:nvCxnSpPr>
        <p:spPr>
          <a:xfrm flipH="1">
            <a:off x="5561049" y="2074613"/>
            <a:ext cx="1027027" cy="473615"/>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cxnSpLocks/>
            <a:stCxn id="33" idx="1"/>
            <a:endCxn id="35" idx="3"/>
          </p:cNvCxnSpPr>
          <p:nvPr/>
        </p:nvCxnSpPr>
        <p:spPr>
          <a:xfrm flipH="1">
            <a:off x="3760893" y="2548228"/>
            <a:ext cx="641863" cy="1734071"/>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aphicFrame>
        <p:nvGraphicFramePr>
          <p:cNvPr id="39" name="Table 38"/>
          <p:cNvGraphicFramePr>
            <a:graphicFrameLocks noGrp="1"/>
          </p:cNvGraphicFramePr>
          <p:nvPr>
            <p:extLst>
              <p:ext uri="{D42A27DB-BD31-4B8C-83A1-F6EECF244321}">
                <p14:modId xmlns:p14="http://schemas.microsoft.com/office/powerpoint/2010/main" val="3216836962"/>
              </p:ext>
            </p:extLst>
          </p:nvPr>
        </p:nvGraphicFramePr>
        <p:xfrm>
          <a:off x="6617124" y="3362076"/>
          <a:ext cx="1100198" cy="1518648"/>
        </p:xfrm>
        <a:graphic>
          <a:graphicData uri="http://schemas.openxmlformats.org/drawingml/2006/table">
            <a:tbl>
              <a:tblPr firstRow="1" bandRow="1">
                <a:tableStyleId>{F5AB1C69-6EDB-4FF4-983F-18BD219EF322}</a:tableStyleId>
              </a:tblPr>
              <a:tblGrid>
                <a:gridCol w="1100198">
                  <a:extLst>
                    <a:ext uri="{9D8B030D-6E8A-4147-A177-3AD203B41FA5}">
                      <a16:colId xmlns:a16="http://schemas.microsoft.com/office/drawing/2014/main" val="3995951590"/>
                    </a:ext>
                  </a:extLst>
                </a:gridCol>
              </a:tblGrid>
              <a:tr h="341940">
                <a:tc>
                  <a:txBody>
                    <a:bodyPr/>
                    <a:lstStyle/>
                    <a:p>
                      <a:r>
                        <a:rPr lang="fr-FR" sz="1200" dirty="0">
                          <a:latin typeface="Bahnschrift" panose="020B0502040204020203" pitchFamily="34" charset="0"/>
                        </a:rPr>
                        <a:t>Course</a:t>
                      </a:r>
                    </a:p>
                  </a:txBody>
                  <a:tcPr marL="79429" marR="79429" marT="39714" marB="39714">
                    <a:solidFill>
                      <a:srgbClr val="FFCF34"/>
                    </a:solidFill>
                  </a:tcPr>
                </a:tc>
                <a:extLst>
                  <a:ext uri="{0D108BD9-81ED-4DB2-BD59-A6C34878D82A}">
                    <a16:rowId xmlns:a16="http://schemas.microsoft.com/office/drawing/2014/main" val="2944227001"/>
                  </a:ext>
                </a:extLst>
              </a:tr>
              <a:tr h="1157827">
                <a:tc>
                  <a:txBody>
                    <a:bodyPr/>
                    <a:lstStyle/>
                    <a:p>
                      <a:r>
                        <a:rPr lang="fr-FR" sz="1200" dirty="0" err="1"/>
                        <a:t>Id_course</a:t>
                      </a:r>
                      <a:endParaRPr lang="fr-FR" sz="1200" dirty="0"/>
                    </a:p>
                    <a:p>
                      <a:r>
                        <a:rPr lang="fr-FR" sz="1200" dirty="0" err="1"/>
                        <a:t>Scholar_year</a:t>
                      </a:r>
                      <a:endParaRPr lang="fr-FR" sz="1200" dirty="0"/>
                    </a:p>
                    <a:p>
                      <a:r>
                        <a:rPr lang="fr-FR" sz="1200" dirty="0" err="1"/>
                        <a:t>Id_branch</a:t>
                      </a:r>
                      <a:endParaRPr lang="fr-FR" sz="1200" dirty="0"/>
                    </a:p>
                    <a:p>
                      <a:r>
                        <a:rPr lang="fr-FR" sz="1200" dirty="0" err="1"/>
                        <a:t>Course_title</a:t>
                      </a:r>
                      <a:endParaRPr lang="fr-FR" sz="1200" dirty="0"/>
                    </a:p>
                    <a:p>
                      <a:r>
                        <a:rPr lang="fr-FR" sz="1200" dirty="0" err="1"/>
                        <a:t>Semester</a:t>
                      </a:r>
                      <a:endParaRPr lang="fr-FR" sz="1200" dirty="0"/>
                    </a:p>
                    <a:p>
                      <a:r>
                        <a:rPr lang="fr-FR" sz="1200" dirty="0"/>
                        <a:t>…</a:t>
                      </a:r>
                    </a:p>
                  </a:txBody>
                  <a:tcPr marL="79429" marR="79429" marT="39714" marB="39714"/>
                </a:tc>
                <a:extLst>
                  <a:ext uri="{0D108BD9-81ED-4DB2-BD59-A6C34878D82A}">
                    <a16:rowId xmlns:a16="http://schemas.microsoft.com/office/drawing/2014/main" val="52474751"/>
                  </a:ext>
                </a:extLst>
              </a:tr>
            </a:tbl>
          </a:graphicData>
        </a:graphic>
      </p:graphicFrame>
      <p:cxnSp>
        <p:nvCxnSpPr>
          <p:cNvPr id="40" name="Straight Connector 39"/>
          <p:cNvCxnSpPr>
            <a:stCxn id="33" idx="2"/>
            <a:endCxn id="32" idx="0"/>
          </p:cNvCxnSpPr>
          <p:nvPr/>
        </p:nvCxnSpPr>
        <p:spPr>
          <a:xfrm>
            <a:off x="4981902" y="3401217"/>
            <a:ext cx="338" cy="1486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39" idx="1"/>
            <a:endCxn id="32" idx="3"/>
          </p:cNvCxnSpPr>
          <p:nvPr/>
        </p:nvCxnSpPr>
        <p:spPr>
          <a:xfrm flipH="1">
            <a:off x="5499307" y="4121400"/>
            <a:ext cx="1117817" cy="9390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53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barn(inVertical)">
                                      <p:cBhvr>
                                        <p:cTn id="7" dur="500"/>
                                        <p:tgtEl>
                                          <p:spTgt spid="3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wipe(down)">
                                      <p:cBhvr>
                                        <p:cTn id="11" dur="500"/>
                                        <p:tgtEl>
                                          <p:spTgt spid="36"/>
                                        </p:tgtEl>
                                      </p:cBhvr>
                                    </p:animEffect>
                                  </p:childTnLst>
                                </p:cTn>
                              </p:par>
                              <p:par>
                                <p:cTn id="12" presetID="22" presetClass="entr" presetSubtype="4" fill="hold" nodeType="with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wipe(down)">
                                      <p:cBhvr>
                                        <p:cTn id="14" dur="500"/>
                                        <p:tgtEl>
                                          <p:spTgt spid="31"/>
                                        </p:tgtEl>
                                      </p:cBhvr>
                                    </p:animEffect>
                                  </p:childTnLst>
                                </p:cTn>
                              </p:par>
                            </p:childTnLst>
                          </p:cTn>
                        </p:par>
                        <p:par>
                          <p:cTn id="15" fill="hold">
                            <p:stCondLst>
                              <p:cond delay="1000"/>
                            </p:stCondLst>
                            <p:childTnLst>
                              <p:par>
                                <p:cTn id="16" presetID="22" presetClass="entr" presetSubtype="4" fill="hold"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wipe(down)">
                                      <p:cBhvr>
                                        <p:cTn id="18" dur="500"/>
                                        <p:tgtEl>
                                          <p:spTgt spid="37"/>
                                        </p:tgtEl>
                                      </p:cBhvr>
                                    </p:animEffect>
                                  </p:childTnLst>
                                </p:cTn>
                              </p:par>
                              <p:par>
                                <p:cTn id="19" presetID="22" presetClass="entr" presetSubtype="4"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down)">
                                      <p:cBhvr>
                                        <p:cTn id="21" dur="500"/>
                                        <p:tgtEl>
                                          <p:spTgt spid="34"/>
                                        </p:tgtEl>
                                      </p:cBhvr>
                                    </p:animEffect>
                                  </p:childTnLst>
                                </p:cTn>
                              </p:par>
                            </p:childTnLst>
                          </p:cTn>
                        </p:par>
                        <p:par>
                          <p:cTn id="22" fill="hold">
                            <p:stCondLst>
                              <p:cond delay="1500"/>
                            </p:stCondLst>
                            <p:childTnLst>
                              <p:par>
                                <p:cTn id="23" presetID="22" presetClass="entr" presetSubtype="4" fill="hold" nodeType="after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wipe(down)">
                                      <p:cBhvr>
                                        <p:cTn id="25" dur="500"/>
                                        <p:tgtEl>
                                          <p:spTgt spid="38"/>
                                        </p:tgtEl>
                                      </p:cBhvr>
                                    </p:animEffect>
                                  </p:childTnLst>
                                </p:cTn>
                              </p:par>
                              <p:par>
                                <p:cTn id="26" presetID="22" presetClass="entr" presetSubtype="4" fill="hold" nodeType="with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wipe(down)">
                                      <p:cBhvr>
                                        <p:cTn id="28" dur="500"/>
                                        <p:tgtEl>
                                          <p:spTgt spid="35"/>
                                        </p:tgtEl>
                                      </p:cBhvr>
                                    </p:animEffect>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wipe(down)">
                                      <p:cBhvr>
                                        <p:cTn id="32" dur="500"/>
                                        <p:tgtEl>
                                          <p:spTgt spid="40"/>
                                        </p:tgtEl>
                                      </p:cBhvr>
                                    </p:animEffect>
                                  </p:childTnLst>
                                </p:cTn>
                              </p:par>
                              <p:par>
                                <p:cTn id="33" presetID="22" presetClass="entr" presetSubtype="4" fill="hold" nodeType="with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wipe(down)">
                                      <p:cBhvr>
                                        <p:cTn id="35" dur="500"/>
                                        <p:tgtEl>
                                          <p:spTgt spid="32"/>
                                        </p:tgtEl>
                                      </p:cBhvr>
                                    </p:animEffect>
                                  </p:childTnLst>
                                </p:cTn>
                              </p:par>
                            </p:childTnLst>
                          </p:cTn>
                        </p:par>
                        <p:par>
                          <p:cTn id="36" fill="hold">
                            <p:stCondLst>
                              <p:cond delay="2500"/>
                            </p:stCondLst>
                            <p:childTnLst>
                              <p:par>
                                <p:cTn id="37" presetID="22" presetClass="entr" presetSubtype="4" fill="hold" nodeType="after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wipe(down)">
                                      <p:cBhvr>
                                        <p:cTn id="39" dur="500"/>
                                        <p:tgtEl>
                                          <p:spTgt spid="41"/>
                                        </p:tgtEl>
                                      </p:cBhvr>
                                    </p:animEffect>
                                  </p:childTnLst>
                                </p:cTn>
                              </p:par>
                              <p:par>
                                <p:cTn id="40" presetID="22" presetClass="entr" presetSubtype="4" fill="hold" nodeType="with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wipe(down)">
                                      <p:cBhvr>
                                        <p:cTn id="42"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
        <p:nvSpPr>
          <p:cNvPr id="5" name="TextBox 4"/>
          <p:cNvSpPr txBox="1"/>
          <p:nvPr/>
        </p:nvSpPr>
        <p:spPr>
          <a:xfrm>
            <a:off x="237066" y="530914"/>
            <a:ext cx="4538133"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Data </a:t>
            </a:r>
            <a:r>
              <a:rPr lang="en-US" sz="6000" b="1" dirty="0">
                <a:solidFill>
                  <a:srgbClr val="A7D86D"/>
                </a:solidFill>
                <a:latin typeface="Poppins" panose="020B0604020202020204" charset="0"/>
                <a:cs typeface="Poppins" panose="020B0604020202020204" charset="0"/>
              </a:rPr>
              <a:t>Marts</a:t>
            </a:r>
          </a:p>
        </p:txBody>
      </p:sp>
      <p:grpSp>
        <p:nvGrpSpPr>
          <p:cNvPr id="10" name="Group 9">
            <a:extLst>
              <a:ext uri="{FF2B5EF4-FFF2-40B4-BE49-F238E27FC236}">
                <a16:creationId xmlns:a16="http://schemas.microsoft.com/office/drawing/2014/main" id="{A01B6CE0-BB60-4725-A7BD-60DCD6F52403}"/>
              </a:ext>
            </a:extLst>
          </p:cNvPr>
          <p:cNvGrpSpPr/>
          <p:nvPr/>
        </p:nvGrpSpPr>
        <p:grpSpPr>
          <a:xfrm>
            <a:off x="360047" y="1510990"/>
            <a:ext cx="1447946" cy="3268999"/>
            <a:chOff x="360047" y="1510990"/>
            <a:chExt cx="1447946" cy="3268999"/>
          </a:xfrm>
        </p:grpSpPr>
        <p:grpSp>
          <p:nvGrpSpPr>
            <p:cNvPr id="6" name="Group 5">
              <a:extLst>
                <a:ext uri="{FF2B5EF4-FFF2-40B4-BE49-F238E27FC236}">
                  <a16:creationId xmlns:a16="http://schemas.microsoft.com/office/drawing/2014/main" id="{71DA1449-9BBE-4FB5-854D-B6D832CCD806}"/>
                </a:ext>
              </a:extLst>
            </p:cNvPr>
            <p:cNvGrpSpPr/>
            <p:nvPr/>
          </p:nvGrpSpPr>
          <p:grpSpPr>
            <a:xfrm>
              <a:off x="456851" y="1510990"/>
              <a:ext cx="1254346" cy="1471328"/>
              <a:chOff x="1494518" y="2209800"/>
              <a:chExt cx="1591582" cy="1866900"/>
            </a:xfrm>
            <a:solidFill>
              <a:srgbClr val="7CBE5F"/>
            </a:solidFill>
          </p:grpSpPr>
          <p:sp>
            <p:nvSpPr>
              <p:cNvPr id="7" name="Rectangle: Top Corners Rounded 11">
                <a:extLst>
                  <a:ext uri="{FF2B5EF4-FFF2-40B4-BE49-F238E27FC236}">
                    <a16:creationId xmlns:a16="http://schemas.microsoft.com/office/drawing/2014/main" id="{E176DFE6-E6EE-4CBF-AB55-962516DAF6EF}"/>
                  </a:ext>
                </a:extLst>
              </p:cNvPr>
              <p:cNvSpPr/>
              <p:nvPr/>
            </p:nvSpPr>
            <p:spPr>
              <a:xfrm>
                <a:off x="1494518" y="2209800"/>
                <a:ext cx="1591582" cy="1866900"/>
              </a:xfrm>
              <a:prstGeom prst="round2SameRect">
                <a:avLst>
                  <a:gd name="adj1" fmla="val 12063"/>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CE8E3AC-C1DA-4857-8AA2-283A2C840A70}"/>
                  </a:ext>
                </a:extLst>
              </p:cNvPr>
              <p:cNvSpPr txBox="1"/>
              <p:nvPr/>
            </p:nvSpPr>
            <p:spPr>
              <a:xfrm>
                <a:off x="1843093" y="2563851"/>
                <a:ext cx="894432" cy="1288728"/>
              </a:xfrm>
              <a:prstGeom prst="rect">
                <a:avLst/>
              </a:prstGeom>
              <a:grpFill/>
            </p:spPr>
            <p:txBody>
              <a:bodyPr wrap="square" rtlCol="0">
                <a:spAutoFit/>
              </a:bodyPr>
              <a:lstStyle/>
              <a:p>
                <a:pPr algn="ctr"/>
                <a:r>
                  <a:rPr lang="en-US" sz="6000" b="1" dirty="0">
                    <a:solidFill>
                      <a:srgbClr val="E6E7E9"/>
                    </a:solidFill>
                    <a:latin typeface="Tw Cen MT" panose="020B0602020104020603" pitchFamily="34" charset="0"/>
                  </a:rPr>
                  <a:t>4</a:t>
                </a:r>
              </a:p>
            </p:txBody>
          </p:sp>
        </p:grpSp>
        <p:sp>
          <p:nvSpPr>
            <p:cNvPr id="9" name="Freeform: Shape 10">
              <a:extLst>
                <a:ext uri="{FF2B5EF4-FFF2-40B4-BE49-F238E27FC236}">
                  <a16:creationId xmlns:a16="http://schemas.microsoft.com/office/drawing/2014/main" id="{BA10DECE-FB54-4F98-9472-6CE168F86075}"/>
                </a:ext>
              </a:extLst>
            </p:cNvPr>
            <p:cNvSpPr/>
            <p:nvPr/>
          </p:nvSpPr>
          <p:spPr>
            <a:xfrm flipV="1">
              <a:off x="456849" y="2390442"/>
              <a:ext cx="1254346" cy="2389547"/>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96EA5B9-609B-41D8-BAEB-1AB2F8B9359E}"/>
                </a:ext>
              </a:extLst>
            </p:cNvPr>
            <p:cNvSpPr txBox="1"/>
            <p:nvPr/>
          </p:nvSpPr>
          <p:spPr>
            <a:xfrm>
              <a:off x="360047" y="3025162"/>
              <a:ext cx="1447946" cy="707886"/>
            </a:xfrm>
            <a:prstGeom prst="rect">
              <a:avLst/>
            </a:prstGeom>
            <a:noFill/>
          </p:spPr>
          <p:txBody>
            <a:bodyPr wrap="square" rtlCol="0">
              <a:spAutoFit/>
            </a:bodyPr>
            <a:lstStyle/>
            <a:p>
              <a:pPr algn="ctr"/>
              <a:r>
                <a:rPr lang="en-US" sz="2000" b="1" dirty="0">
                  <a:solidFill>
                    <a:srgbClr val="7CBE5F"/>
                  </a:solidFill>
                  <a:latin typeface="Muli Light" panose="020B0604020202020204" charset="0"/>
                </a:rPr>
                <a:t>Living Conditions</a:t>
              </a:r>
            </a:p>
          </p:txBody>
        </p:sp>
        <p:sp>
          <p:nvSpPr>
            <p:cNvPr id="12" name="Google Shape;367;p40"/>
            <p:cNvSpPr/>
            <p:nvPr/>
          </p:nvSpPr>
          <p:spPr>
            <a:xfrm>
              <a:off x="808655" y="3949624"/>
              <a:ext cx="550729" cy="480633"/>
            </a:xfrm>
            <a:custGeom>
              <a:avLst/>
              <a:gdLst/>
              <a:ahLst/>
              <a:cxnLst/>
              <a:rect l="l" t="t" r="r" b="b"/>
              <a:pathLst>
                <a:path w="18416" h="16072" extrusionOk="0">
                  <a:moveTo>
                    <a:pt x="9208" y="1"/>
                  </a:moveTo>
                  <a:lnTo>
                    <a:pt x="1" y="8866"/>
                  </a:lnTo>
                  <a:lnTo>
                    <a:pt x="2882" y="8866"/>
                  </a:lnTo>
                  <a:lnTo>
                    <a:pt x="2882" y="15290"/>
                  </a:lnTo>
                  <a:lnTo>
                    <a:pt x="2907" y="15461"/>
                  </a:lnTo>
                  <a:lnTo>
                    <a:pt x="2956" y="15607"/>
                  </a:lnTo>
                  <a:lnTo>
                    <a:pt x="3029" y="15729"/>
                  </a:lnTo>
                  <a:lnTo>
                    <a:pt x="3102" y="15851"/>
                  </a:lnTo>
                  <a:lnTo>
                    <a:pt x="3224" y="15949"/>
                  </a:lnTo>
                  <a:lnTo>
                    <a:pt x="3371" y="16022"/>
                  </a:lnTo>
                  <a:lnTo>
                    <a:pt x="3517" y="16071"/>
                  </a:lnTo>
                  <a:lnTo>
                    <a:pt x="7425" y="16071"/>
                  </a:lnTo>
                  <a:lnTo>
                    <a:pt x="7425" y="13458"/>
                  </a:lnTo>
                  <a:lnTo>
                    <a:pt x="7450" y="13165"/>
                  </a:lnTo>
                  <a:lnTo>
                    <a:pt x="7547" y="12896"/>
                  </a:lnTo>
                  <a:lnTo>
                    <a:pt x="7669" y="12652"/>
                  </a:lnTo>
                  <a:lnTo>
                    <a:pt x="7840" y="12457"/>
                  </a:lnTo>
                  <a:lnTo>
                    <a:pt x="8060" y="12286"/>
                  </a:lnTo>
                  <a:lnTo>
                    <a:pt x="8280" y="12164"/>
                  </a:lnTo>
                  <a:lnTo>
                    <a:pt x="8549" y="12066"/>
                  </a:lnTo>
                  <a:lnTo>
                    <a:pt x="8842" y="12041"/>
                  </a:lnTo>
                  <a:lnTo>
                    <a:pt x="9574" y="12041"/>
                  </a:lnTo>
                  <a:lnTo>
                    <a:pt x="9867" y="12066"/>
                  </a:lnTo>
                  <a:lnTo>
                    <a:pt x="10136" y="12164"/>
                  </a:lnTo>
                  <a:lnTo>
                    <a:pt x="10356" y="12286"/>
                  </a:lnTo>
                  <a:lnTo>
                    <a:pt x="10576" y="12457"/>
                  </a:lnTo>
                  <a:lnTo>
                    <a:pt x="10747" y="12652"/>
                  </a:lnTo>
                  <a:lnTo>
                    <a:pt x="10869" y="12896"/>
                  </a:lnTo>
                  <a:lnTo>
                    <a:pt x="10967" y="13165"/>
                  </a:lnTo>
                  <a:lnTo>
                    <a:pt x="10991" y="13458"/>
                  </a:lnTo>
                  <a:lnTo>
                    <a:pt x="10991" y="16071"/>
                  </a:lnTo>
                  <a:lnTo>
                    <a:pt x="14899" y="16071"/>
                  </a:lnTo>
                  <a:lnTo>
                    <a:pt x="15045" y="16022"/>
                  </a:lnTo>
                  <a:lnTo>
                    <a:pt x="15192" y="15949"/>
                  </a:lnTo>
                  <a:lnTo>
                    <a:pt x="15314" y="15851"/>
                  </a:lnTo>
                  <a:lnTo>
                    <a:pt x="15387" y="15729"/>
                  </a:lnTo>
                  <a:lnTo>
                    <a:pt x="15460" y="15607"/>
                  </a:lnTo>
                  <a:lnTo>
                    <a:pt x="15509" y="15461"/>
                  </a:lnTo>
                  <a:lnTo>
                    <a:pt x="15534" y="15290"/>
                  </a:lnTo>
                  <a:lnTo>
                    <a:pt x="15534" y="8866"/>
                  </a:lnTo>
                  <a:lnTo>
                    <a:pt x="18416" y="8866"/>
                  </a:lnTo>
                  <a:lnTo>
                    <a:pt x="9208" y="1"/>
                  </a:lnTo>
                  <a:close/>
                </a:path>
              </a:pathLst>
            </a:custGeom>
            <a:solidFill>
              <a:srgbClr val="7CBE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3" name="Table 12"/>
          <p:cNvGraphicFramePr>
            <a:graphicFrameLocks noGrp="1"/>
          </p:cNvGraphicFramePr>
          <p:nvPr>
            <p:extLst>
              <p:ext uri="{D42A27DB-BD31-4B8C-83A1-F6EECF244321}">
                <p14:modId xmlns:p14="http://schemas.microsoft.com/office/powerpoint/2010/main" val="2598366057"/>
              </p:ext>
            </p:extLst>
          </p:nvPr>
        </p:nvGraphicFramePr>
        <p:xfrm>
          <a:off x="2264396" y="1686887"/>
          <a:ext cx="1277256" cy="1255340"/>
        </p:xfrm>
        <a:graphic>
          <a:graphicData uri="http://schemas.openxmlformats.org/drawingml/2006/table">
            <a:tbl>
              <a:tblPr firstRow="1" bandRow="1">
                <a:tableStyleId>{F5AB1C69-6EDB-4FF4-983F-18BD219EF322}</a:tableStyleId>
              </a:tblPr>
              <a:tblGrid>
                <a:gridCol w="1277256">
                  <a:extLst>
                    <a:ext uri="{9D8B030D-6E8A-4147-A177-3AD203B41FA5}">
                      <a16:colId xmlns:a16="http://schemas.microsoft.com/office/drawing/2014/main" val="3995951590"/>
                    </a:ext>
                  </a:extLst>
                </a:gridCol>
              </a:tblGrid>
              <a:tr h="249212">
                <a:tc>
                  <a:txBody>
                    <a:bodyPr/>
                    <a:lstStyle/>
                    <a:p>
                      <a:r>
                        <a:rPr lang="fr-FR" sz="1200" dirty="0">
                          <a:latin typeface="Bahnschrift" panose="020B0502040204020203" pitchFamily="34" charset="0"/>
                        </a:rPr>
                        <a:t>Result</a:t>
                      </a:r>
                    </a:p>
                  </a:txBody>
                  <a:tcPr marL="79030" marR="79030" marT="39515" marB="39515">
                    <a:solidFill>
                      <a:srgbClr val="7CBE5F"/>
                    </a:solidFill>
                  </a:tcPr>
                </a:tc>
                <a:extLst>
                  <a:ext uri="{0D108BD9-81ED-4DB2-BD59-A6C34878D82A}">
                    <a16:rowId xmlns:a16="http://schemas.microsoft.com/office/drawing/2014/main" val="2944227001"/>
                  </a:ext>
                </a:extLst>
              </a:tr>
              <a:tr h="963142">
                <a:tc>
                  <a:txBody>
                    <a:bodyPr/>
                    <a:lstStyle/>
                    <a:p>
                      <a:r>
                        <a:rPr lang="fr-FR" sz="1200" dirty="0" err="1"/>
                        <a:t>Id_student</a:t>
                      </a:r>
                      <a:endParaRPr lang="fr-FR" sz="1200" dirty="0"/>
                    </a:p>
                    <a:p>
                      <a:r>
                        <a:rPr lang="fr-FR" sz="1200" dirty="0" err="1"/>
                        <a:t>Scholar_year</a:t>
                      </a:r>
                      <a:endParaRPr lang="fr-FR" sz="1200" dirty="0"/>
                    </a:p>
                    <a:p>
                      <a:r>
                        <a:rPr lang="fr-FR" sz="1200" dirty="0" err="1"/>
                        <a:t>Id_course</a:t>
                      </a:r>
                      <a:endParaRPr lang="fr-FR" sz="1200" dirty="0"/>
                    </a:p>
                    <a:p>
                      <a:r>
                        <a:rPr lang="fr-FR" sz="1200" dirty="0"/>
                        <a:t>…</a:t>
                      </a:r>
                    </a:p>
                    <a:p>
                      <a:endParaRPr lang="fr-FR" sz="1200" dirty="0"/>
                    </a:p>
                  </a:txBody>
                  <a:tcPr marL="79030" marR="79030" marT="39515" marB="39515"/>
                </a:tc>
                <a:extLst>
                  <a:ext uri="{0D108BD9-81ED-4DB2-BD59-A6C34878D82A}">
                    <a16:rowId xmlns:a16="http://schemas.microsoft.com/office/drawing/2014/main" val="52474751"/>
                  </a:ext>
                </a:extLst>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1859276023"/>
              </p:ext>
            </p:extLst>
          </p:nvPr>
        </p:nvGraphicFramePr>
        <p:xfrm>
          <a:off x="6994561" y="3341039"/>
          <a:ext cx="1443899" cy="1435688"/>
        </p:xfrm>
        <a:graphic>
          <a:graphicData uri="http://schemas.openxmlformats.org/drawingml/2006/table">
            <a:tbl>
              <a:tblPr firstRow="1" bandRow="1">
                <a:tableStyleId>{F5AB1C69-6EDB-4FF4-983F-18BD219EF322}</a:tableStyleId>
              </a:tblPr>
              <a:tblGrid>
                <a:gridCol w="1443899">
                  <a:extLst>
                    <a:ext uri="{9D8B030D-6E8A-4147-A177-3AD203B41FA5}">
                      <a16:colId xmlns:a16="http://schemas.microsoft.com/office/drawing/2014/main" val="3995951590"/>
                    </a:ext>
                  </a:extLst>
                </a:gridCol>
              </a:tblGrid>
              <a:tr h="327330">
                <a:tc>
                  <a:txBody>
                    <a:bodyPr/>
                    <a:lstStyle/>
                    <a:p>
                      <a:r>
                        <a:rPr lang="fr-FR" sz="1200" dirty="0" err="1">
                          <a:latin typeface="Bahnschrift" panose="020B0502040204020203" pitchFamily="34" charset="0"/>
                        </a:rPr>
                        <a:t>Parents_Work</a:t>
                      </a:r>
                      <a:endParaRPr lang="fr-FR" sz="1200" dirty="0">
                        <a:latin typeface="Bahnschrift" panose="020B0502040204020203" pitchFamily="34" charset="0"/>
                      </a:endParaRPr>
                    </a:p>
                  </a:txBody>
                  <a:tcPr marL="79030" marR="79030" marT="39515" marB="39515">
                    <a:solidFill>
                      <a:srgbClr val="7CBE5F"/>
                    </a:solidFill>
                  </a:tcPr>
                </a:tc>
                <a:extLst>
                  <a:ext uri="{0D108BD9-81ED-4DB2-BD59-A6C34878D82A}">
                    <a16:rowId xmlns:a16="http://schemas.microsoft.com/office/drawing/2014/main" val="2944227001"/>
                  </a:ext>
                </a:extLst>
              </a:tr>
              <a:tr h="1108358">
                <a:tc>
                  <a:txBody>
                    <a:bodyPr/>
                    <a:lstStyle/>
                    <a:p>
                      <a:r>
                        <a:rPr lang="fr-FR" sz="1200" dirty="0" err="1"/>
                        <a:t>Id_student</a:t>
                      </a:r>
                      <a:endParaRPr lang="fr-FR" sz="1200" dirty="0"/>
                    </a:p>
                    <a:p>
                      <a:r>
                        <a:rPr lang="fr-FR" sz="1200" dirty="0" err="1"/>
                        <a:t>Parent_work</a:t>
                      </a:r>
                      <a:endParaRPr lang="fr-FR" sz="1200" dirty="0"/>
                    </a:p>
                    <a:p>
                      <a:r>
                        <a:rPr lang="fr-FR" sz="1200" dirty="0" err="1"/>
                        <a:t>Parent_study_level</a:t>
                      </a:r>
                      <a:endParaRPr lang="fr-FR" sz="1200" dirty="0"/>
                    </a:p>
                    <a:p>
                      <a:r>
                        <a:rPr lang="fr-FR" sz="1200" dirty="0"/>
                        <a:t>…</a:t>
                      </a:r>
                    </a:p>
                  </a:txBody>
                  <a:tcPr marL="79030" marR="79030" marT="39515" marB="39515"/>
                </a:tc>
                <a:extLst>
                  <a:ext uri="{0D108BD9-81ED-4DB2-BD59-A6C34878D82A}">
                    <a16:rowId xmlns:a16="http://schemas.microsoft.com/office/drawing/2014/main" val="52474751"/>
                  </a:ext>
                </a:extLst>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391212590"/>
              </p:ext>
            </p:extLst>
          </p:nvPr>
        </p:nvGraphicFramePr>
        <p:xfrm>
          <a:off x="4454450" y="1546577"/>
          <a:ext cx="1345110" cy="2100454"/>
        </p:xfrm>
        <a:graphic>
          <a:graphicData uri="http://schemas.openxmlformats.org/drawingml/2006/table">
            <a:tbl>
              <a:tblPr firstRow="1" bandRow="1">
                <a:tableStyleId>{F5AB1C69-6EDB-4FF4-983F-18BD219EF322}</a:tableStyleId>
              </a:tblPr>
              <a:tblGrid>
                <a:gridCol w="1345110">
                  <a:extLst>
                    <a:ext uri="{9D8B030D-6E8A-4147-A177-3AD203B41FA5}">
                      <a16:colId xmlns:a16="http://schemas.microsoft.com/office/drawing/2014/main" val="3995951590"/>
                    </a:ext>
                  </a:extLst>
                </a:gridCol>
              </a:tblGrid>
              <a:tr h="308370">
                <a:tc>
                  <a:txBody>
                    <a:bodyPr/>
                    <a:lstStyle/>
                    <a:p>
                      <a:r>
                        <a:rPr lang="fr-FR" sz="1200" dirty="0" err="1">
                          <a:latin typeface="Bahnschrift" panose="020B0502040204020203" pitchFamily="34" charset="0"/>
                        </a:rPr>
                        <a:t>Living_Condit</a:t>
                      </a:r>
                      <a:endParaRPr lang="fr-FR" sz="1200" dirty="0">
                        <a:latin typeface="Bahnschrift" panose="020B0502040204020203" pitchFamily="34" charset="0"/>
                      </a:endParaRPr>
                    </a:p>
                  </a:txBody>
                  <a:tcPr marL="79030" marR="79030" marT="39515" marB="39515">
                    <a:solidFill>
                      <a:srgbClr val="7CBE5F"/>
                    </a:solidFill>
                  </a:tcPr>
                </a:tc>
                <a:extLst>
                  <a:ext uri="{0D108BD9-81ED-4DB2-BD59-A6C34878D82A}">
                    <a16:rowId xmlns:a16="http://schemas.microsoft.com/office/drawing/2014/main" val="2944227001"/>
                  </a:ext>
                </a:extLst>
              </a:tr>
              <a:tr h="1792084">
                <a:tc>
                  <a:txBody>
                    <a:bodyPr/>
                    <a:lstStyle/>
                    <a:p>
                      <a:r>
                        <a:rPr lang="fr-FR" sz="1200" dirty="0" err="1"/>
                        <a:t>Id_student</a:t>
                      </a:r>
                      <a:endParaRPr lang="fr-FR" sz="1200" dirty="0"/>
                    </a:p>
                    <a:p>
                      <a:r>
                        <a:rPr lang="fr-FR" sz="1200" dirty="0" err="1"/>
                        <a:t>Scholar_year</a:t>
                      </a:r>
                      <a:endParaRPr lang="fr-FR" sz="1200" dirty="0"/>
                    </a:p>
                    <a:p>
                      <a:r>
                        <a:rPr lang="fr-FR" sz="1200" dirty="0" err="1"/>
                        <a:t>Id_disease</a:t>
                      </a:r>
                      <a:endParaRPr lang="fr-FR" sz="1200" dirty="0"/>
                    </a:p>
                    <a:p>
                      <a:r>
                        <a:rPr lang="fr-FR" sz="1200" dirty="0" err="1"/>
                        <a:t>Id_parentsW</a:t>
                      </a:r>
                      <a:endParaRPr lang="fr-FR" sz="1200" dirty="0"/>
                    </a:p>
                    <a:p>
                      <a:r>
                        <a:rPr lang="fr-FR" sz="1200" dirty="0" err="1"/>
                        <a:t>Id_resid</a:t>
                      </a:r>
                      <a:endParaRPr lang="fr-FR" sz="1200" dirty="0"/>
                    </a:p>
                    <a:p>
                      <a:r>
                        <a:rPr lang="fr-FR" sz="1200" dirty="0" err="1"/>
                        <a:t>Average</a:t>
                      </a:r>
                      <a:endParaRPr lang="fr-FR" sz="1200" dirty="0"/>
                    </a:p>
                    <a:p>
                      <a:r>
                        <a:rPr lang="fr-FR" sz="1200" dirty="0"/>
                        <a:t>Exam</a:t>
                      </a:r>
                    </a:p>
                    <a:p>
                      <a:r>
                        <a:rPr lang="fr-FR" sz="1200" dirty="0"/>
                        <a:t>Td </a:t>
                      </a:r>
                    </a:p>
                    <a:p>
                      <a:r>
                        <a:rPr lang="fr-FR" sz="1200" dirty="0" err="1"/>
                        <a:t>Tp</a:t>
                      </a:r>
                      <a:endParaRPr lang="fr-FR" sz="1200" dirty="0"/>
                    </a:p>
                  </a:txBody>
                  <a:tcPr marL="79030" marR="79030" marT="39515" marB="39515"/>
                </a:tc>
                <a:extLst>
                  <a:ext uri="{0D108BD9-81ED-4DB2-BD59-A6C34878D82A}">
                    <a16:rowId xmlns:a16="http://schemas.microsoft.com/office/drawing/2014/main" val="52474751"/>
                  </a:ext>
                </a:extLst>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4194948924"/>
              </p:ext>
            </p:extLst>
          </p:nvPr>
        </p:nvGraphicFramePr>
        <p:xfrm>
          <a:off x="7007663" y="835080"/>
          <a:ext cx="1308322" cy="2228017"/>
        </p:xfrm>
        <a:graphic>
          <a:graphicData uri="http://schemas.openxmlformats.org/drawingml/2006/table">
            <a:tbl>
              <a:tblPr firstRow="1" bandRow="1">
                <a:tableStyleId>{F5AB1C69-6EDB-4FF4-983F-18BD219EF322}</a:tableStyleId>
              </a:tblPr>
              <a:tblGrid>
                <a:gridCol w="1308322">
                  <a:extLst>
                    <a:ext uri="{9D8B030D-6E8A-4147-A177-3AD203B41FA5}">
                      <a16:colId xmlns:a16="http://schemas.microsoft.com/office/drawing/2014/main" val="3995951590"/>
                    </a:ext>
                  </a:extLst>
                </a:gridCol>
              </a:tblGrid>
              <a:tr h="320187">
                <a:tc>
                  <a:txBody>
                    <a:bodyPr/>
                    <a:lstStyle/>
                    <a:p>
                      <a:r>
                        <a:rPr lang="fr-FR" sz="1200" dirty="0">
                          <a:latin typeface="Bahnschrift" panose="020B0502040204020203" pitchFamily="34" charset="0"/>
                        </a:rPr>
                        <a:t>Student</a:t>
                      </a:r>
                    </a:p>
                  </a:txBody>
                  <a:tcPr marL="79030" marR="79030" marT="39515" marB="39515">
                    <a:solidFill>
                      <a:srgbClr val="7CBE5F"/>
                    </a:solidFill>
                  </a:tcPr>
                </a:tc>
                <a:extLst>
                  <a:ext uri="{0D108BD9-81ED-4DB2-BD59-A6C34878D82A}">
                    <a16:rowId xmlns:a16="http://schemas.microsoft.com/office/drawing/2014/main" val="2944227001"/>
                  </a:ext>
                </a:extLst>
              </a:tr>
              <a:tr h="1780268">
                <a:tc>
                  <a:txBody>
                    <a:bodyPr/>
                    <a:lstStyle/>
                    <a:p>
                      <a:r>
                        <a:rPr lang="fr-FR" sz="1200" dirty="0" err="1"/>
                        <a:t>Id_student</a:t>
                      </a:r>
                      <a:endParaRPr lang="fr-FR" sz="1200" dirty="0"/>
                    </a:p>
                    <a:p>
                      <a:r>
                        <a:rPr lang="fr-FR" sz="1200" dirty="0" err="1"/>
                        <a:t>Scholar_year</a:t>
                      </a:r>
                      <a:endParaRPr lang="fr-FR" sz="1200" dirty="0"/>
                    </a:p>
                    <a:p>
                      <a:r>
                        <a:rPr lang="fr-FR" sz="1200" dirty="0" err="1"/>
                        <a:t>Gender</a:t>
                      </a:r>
                      <a:endParaRPr lang="fr-FR" sz="1200" dirty="0"/>
                    </a:p>
                    <a:p>
                      <a:r>
                        <a:rPr lang="fr-FR" sz="1200" dirty="0" err="1"/>
                        <a:t>Nationality</a:t>
                      </a:r>
                      <a:endParaRPr lang="fr-FR" sz="1200" dirty="0"/>
                    </a:p>
                    <a:p>
                      <a:r>
                        <a:rPr lang="fr-FR" sz="1200" dirty="0" err="1"/>
                        <a:t>Bac_wilaya</a:t>
                      </a:r>
                      <a:endParaRPr lang="fr-FR" sz="1200" dirty="0"/>
                    </a:p>
                    <a:p>
                      <a:r>
                        <a:rPr lang="fr-FR" sz="1200" dirty="0" err="1"/>
                        <a:t>Status</a:t>
                      </a:r>
                      <a:endParaRPr lang="fr-FR" sz="1200" dirty="0"/>
                    </a:p>
                    <a:p>
                      <a:r>
                        <a:rPr lang="fr-FR" sz="1200" dirty="0" err="1"/>
                        <a:t>Repeated</a:t>
                      </a:r>
                      <a:endParaRPr lang="fr-FR" sz="1200" dirty="0"/>
                    </a:p>
                    <a:p>
                      <a:r>
                        <a:rPr lang="fr-FR" sz="1200" dirty="0" err="1"/>
                        <a:t>Bac_average</a:t>
                      </a:r>
                      <a:endParaRPr lang="fr-FR" sz="1200" dirty="0"/>
                    </a:p>
                    <a:p>
                      <a:r>
                        <a:rPr lang="fr-FR" sz="1200" dirty="0"/>
                        <a:t>…</a:t>
                      </a:r>
                    </a:p>
                    <a:p>
                      <a:endParaRPr lang="fr-FR" sz="1200" dirty="0"/>
                    </a:p>
                  </a:txBody>
                  <a:tcPr marL="79030" marR="79030" marT="39515" marB="39515"/>
                </a:tc>
                <a:extLst>
                  <a:ext uri="{0D108BD9-81ED-4DB2-BD59-A6C34878D82A}">
                    <a16:rowId xmlns:a16="http://schemas.microsoft.com/office/drawing/2014/main" val="52474751"/>
                  </a:ext>
                </a:extLst>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2579323398"/>
              </p:ext>
            </p:extLst>
          </p:nvPr>
        </p:nvGraphicFramePr>
        <p:xfrm>
          <a:off x="2264396" y="3638369"/>
          <a:ext cx="1157079" cy="1138358"/>
        </p:xfrm>
        <a:graphic>
          <a:graphicData uri="http://schemas.openxmlformats.org/drawingml/2006/table">
            <a:tbl>
              <a:tblPr firstRow="1" bandRow="1">
                <a:tableStyleId>{F5AB1C69-6EDB-4FF4-983F-18BD219EF322}</a:tableStyleId>
              </a:tblPr>
              <a:tblGrid>
                <a:gridCol w="1157079">
                  <a:extLst>
                    <a:ext uri="{9D8B030D-6E8A-4147-A177-3AD203B41FA5}">
                      <a16:colId xmlns:a16="http://schemas.microsoft.com/office/drawing/2014/main" val="3995951590"/>
                    </a:ext>
                  </a:extLst>
                </a:gridCol>
              </a:tblGrid>
              <a:tr h="258841">
                <a:tc>
                  <a:txBody>
                    <a:bodyPr/>
                    <a:lstStyle/>
                    <a:p>
                      <a:r>
                        <a:rPr lang="fr-FR" sz="1200" dirty="0" err="1">
                          <a:latin typeface="Bahnschrift" panose="020B0502040204020203" pitchFamily="34" charset="0"/>
                        </a:rPr>
                        <a:t>Diseases</a:t>
                      </a:r>
                      <a:endParaRPr lang="fr-FR" sz="1200" dirty="0">
                        <a:latin typeface="Bahnschrift" panose="020B0502040204020203" pitchFamily="34" charset="0"/>
                      </a:endParaRPr>
                    </a:p>
                  </a:txBody>
                  <a:tcPr marL="79030" marR="79030" marT="39515" marB="39515">
                    <a:solidFill>
                      <a:srgbClr val="7CBE5F"/>
                    </a:solidFill>
                  </a:tcPr>
                </a:tc>
                <a:extLst>
                  <a:ext uri="{0D108BD9-81ED-4DB2-BD59-A6C34878D82A}">
                    <a16:rowId xmlns:a16="http://schemas.microsoft.com/office/drawing/2014/main" val="2944227001"/>
                  </a:ext>
                </a:extLst>
              </a:tr>
              <a:tr h="876448">
                <a:tc>
                  <a:txBody>
                    <a:bodyPr/>
                    <a:lstStyle/>
                    <a:p>
                      <a:r>
                        <a:rPr lang="fr-FR" sz="1200" dirty="0" err="1"/>
                        <a:t>Id_disease</a:t>
                      </a:r>
                      <a:endParaRPr lang="fr-FR" sz="1200" dirty="0"/>
                    </a:p>
                    <a:p>
                      <a:r>
                        <a:rPr lang="fr-FR" sz="1200" dirty="0" err="1"/>
                        <a:t>Id_student</a:t>
                      </a:r>
                      <a:endParaRPr lang="fr-FR" sz="1200" dirty="0"/>
                    </a:p>
                    <a:p>
                      <a:r>
                        <a:rPr lang="fr-FR" sz="1200" dirty="0" err="1"/>
                        <a:t>isCronic</a:t>
                      </a:r>
                      <a:endParaRPr lang="fr-FR" sz="1200" dirty="0"/>
                    </a:p>
                    <a:p>
                      <a:r>
                        <a:rPr lang="fr-FR" sz="1200" dirty="0"/>
                        <a:t>…</a:t>
                      </a:r>
                    </a:p>
                  </a:txBody>
                  <a:tcPr marL="79030" marR="79030" marT="39515" marB="39515"/>
                </a:tc>
                <a:extLst>
                  <a:ext uri="{0D108BD9-81ED-4DB2-BD59-A6C34878D82A}">
                    <a16:rowId xmlns:a16="http://schemas.microsoft.com/office/drawing/2014/main" val="52474751"/>
                  </a:ext>
                </a:extLst>
              </a:tr>
            </a:tbl>
          </a:graphicData>
        </a:graphic>
      </p:graphicFrame>
      <p:cxnSp>
        <p:nvCxnSpPr>
          <p:cNvPr id="18" name="Straight Connector 17"/>
          <p:cNvCxnSpPr>
            <a:cxnSpLocks/>
            <a:stCxn id="13" idx="3"/>
            <a:endCxn id="15" idx="1"/>
          </p:cNvCxnSpPr>
          <p:nvPr/>
        </p:nvCxnSpPr>
        <p:spPr>
          <a:xfrm>
            <a:off x="3541652" y="2314557"/>
            <a:ext cx="912798" cy="28224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cxnSpLocks/>
            <a:stCxn id="16" idx="1"/>
            <a:endCxn id="15" idx="3"/>
          </p:cNvCxnSpPr>
          <p:nvPr/>
        </p:nvCxnSpPr>
        <p:spPr>
          <a:xfrm flipH="1">
            <a:off x="5799560" y="1949088"/>
            <a:ext cx="1208103" cy="647716"/>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cxnSpLocks/>
            <a:stCxn id="14" idx="1"/>
            <a:endCxn id="15" idx="3"/>
          </p:cNvCxnSpPr>
          <p:nvPr/>
        </p:nvCxnSpPr>
        <p:spPr>
          <a:xfrm flipH="1" flipV="1">
            <a:off x="5799560" y="2596804"/>
            <a:ext cx="1195001" cy="146207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cxnSpLocks/>
            <a:stCxn id="15" idx="1"/>
            <a:endCxn id="17" idx="3"/>
          </p:cNvCxnSpPr>
          <p:nvPr/>
        </p:nvCxnSpPr>
        <p:spPr>
          <a:xfrm flipH="1">
            <a:off x="3421475" y="2596804"/>
            <a:ext cx="1032975" cy="1610744"/>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aphicFrame>
        <p:nvGraphicFramePr>
          <p:cNvPr id="22" name="Table 21"/>
          <p:cNvGraphicFramePr>
            <a:graphicFrameLocks noGrp="1"/>
          </p:cNvGraphicFramePr>
          <p:nvPr>
            <p:extLst>
              <p:ext uri="{D42A27DB-BD31-4B8C-83A1-F6EECF244321}">
                <p14:modId xmlns:p14="http://schemas.microsoft.com/office/powerpoint/2010/main" val="744923885"/>
              </p:ext>
            </p:extLst>
          </p:nvPr>
        </p:nvGraphicFramePr>
        <p:xfrm>
          <a:off x="4561523" y="3887147"/>
          <a:ext cx="1141548" cy="889580"/>
        </p:xfrm>
        <a:graphic>
          <a:graphicData uri="http://schemas.openxmlformats.org/drawingml/2006/table">
            <a:tbl>
              <a:tblPr firstRow="1" bandRow="1">
                <a:tableStyleId>{F5AB1C69-6EDB-4FF4-983F-18BD219EF322}</a:tableStyleId>
              </a:tblPr>
              <a:tblGrid>
                <a:gridCol w="1141548">
                  <a:extLst>
                    <a:ext uri="{9D8B030D-6E8A-4147-A177-3AD203B41FA5}">
                      <a16:colId xmlns:a16="http://schemas.microsoft.com/office/drawing/2014/main" val="3995951590"/>
                    </a:ext>
                  </a:extLst>
                </a:gridCol>
              </a:tblGrid>
              <a:tr h="210070">
                <a:tc>
                  <a:txBody>
                    <a:bodyPr/>
                    <a:lstStyle/>
                    <a:p>
                      <a:r>
                        <a:rPr lang="fr-FR" sz="1200" dirty="0" err="1">
                          <a:latin typeface="Bahnschrift" panose="020B0502040204020203" pitchFamily="34" charset="0"/>
                        </a:rPr>
                        <a:t>Residence</a:t>
                      </a:r>
                      <a:endParaRPr lang="fr-FR" sz="1200" dirty="0">
                        <a:latin typeface="Bahnschrift" panose="020B0502040204020203" pitchFamily="34" charset="0"/>
                      </a:endParaRPr>
                    </a:p>
                  </a:txBody>
                  <a:tcPr marL="79030" marR="79030" marT="39515" marB="39515">
                    <a:solidFill>
                      <a:srgbClr val="7CBE5F"/>
                    </a:solidFill>
                  </a:tcPr>
                </a:tc>
                <a:extLst>
                  <a:ext uri="{0D108BD9-81ED-4DB2-BD59-A6C34878D82A}">
                    <a16:rowId xmlns:a16="http://schemas.microsoft.com/office/drawing/2014/main" val="2944227001"/>
                  </a:ext>
                </a:extLst>
              </a:tr>
              <a:tr h="587426">
                <a:tc>
                  <a:txBody>
                    <a:bodyPr/>
                    <a:lstStyle/>
                    <a:p>
                      <a:r>
                        <a:rPr lang="fr-FR" sz="1200" dirty="0" err="1"/>
                        <a:t>Id_Student</a:t>
                      </a:r>
                      <a:endParaRPr lang="fr-FR" sz="1200" dirty="0"/>
                    </a:p>
                    <a:p>
                      <a:r>
                        <a:rPr lang="fr-FR" sz="1200" dirty="0"/>
                        <a:t>Type</a:t>
                      </a:r>
                    </a:p>
                    <a:p>
                      <a:r>
                        <a:rPr lang="fr-FR" sz="1200" dirty="0"/>
                        <a:t>…</a:t>
                      </a:r>
                    </a:p>
                  </a:txBody>
                  <a:tcPr marL="79030" marR="79030" marT="39515" marB="39515"/>
                </a:tc>
                <a:extLst>
                  <a:ext uri="{0D108BD9-81ED-4DB2-BD59-A6C34878D82A}">
                    <a16:rowId xmlns:a16="http://schemas.microsoft.com/office/drawing/2014/main" val="52474751"/>
                  </a:ext>
                </a:extLst>
              </a:tr>
            </a:tbl>
          </a:graphicData>
        </a:graphic>
      </p:graphicFrame>
      <p:cxnSp>
        <p:nvCxnSpPr>
          <p:cNvPr id="23" name="Straight Connector 22"/>
          <p:cNvCxnSpPr>
            <a:cxnSpLocks/>
            <a:stCxn id="15" idx="2"/>
            <a:endCxn id="22" idx="0"/>
          </p:cNvCxnSpPr>
          <p:nvPr/>
        </p:nvCxnSpPr>
        <p:spPr>
          <a:xfrm>
            <a:off x="5127005" y="3647031"/>
            <a:ext cx="5292" cy="240116"/>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8352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down)">
                                      <p:cBhvr>
                                        <p:cTn id="11" dur="500"/>
                                        <p:tgtEl>
                                          <p:spTgt spid="18"/>
                                        </p:tgtEl>
                                      </p:cBhvr>
                                    </p:animEffect>
                                  </p:childTnLst>
                                </p:cTn>
                              </p:par>
                              <p:par>
                                <p:cTn id="12" presetID="22" presetClass="entr" presetSubtype="4"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down)">
                                      <p:cBhvr>
                                        <p:cTn id="14" dur="500"/>
                                        <p:tgtEl>
                                          <p:spTgt spid="13"/>
                                        </p:tgtEl>
                                      </p:cBhvr>
                                    </p:animEffect>
                                  </p:childTnLst>
                                </p:cTn>
                              </p:par>
                            </p:childTnLst>
                          </p:cTn>
                        </p:par>
                        <p:par>
                          <p:cTn id="15" fill="hold">
                            <p:stCondLst>
                              <p:cond delay="1000"/>
                            </p:stCondLst>
                            <p:childTnLst>
                              <p:par>
                                <p:cTn id="16" presetID="22" presetClass="entr" presetSubtype="4" fill="hold"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down)">
                                      <p:cBhvr>
                                        <p:cTn id="18" dur="500"/>
                                        <p:tgtEl>
                                          <p:spTgt spid="19"/>
                                        </p:tgtEl>
                                      </p:cBhvr>
                                    </p:animEffect>
                                  </p:childTnLst>
                                </p:cTn>
                              </p:par>
                              <p:par>
                                <p:cTn id="19" presetID="22" presetClass="entr" presetSubtype="4"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down)">
                                      <p:cBhvr>
                                        <p:cTn id="21" dur="500"/>
                                        <p:tgtEl>
                                          <p:spTgt spid="16"/>
                                        </p:tgtEl>
                                      </p:cBhvr>
                                    </p:animEffect>
                                  </p:childTnLst>
                                </p:cTn>
                              </p:par>
                            </p:childTnLst>
                          </p:cTn>
                        </p:par>
                        <p:par>
                          <p:cTn id="22" fill="hold">
                            <p:stCondLst>
                              <p:cond delay="1500"/>
                            </p:stCondLst>
                            <p:childTnLst>
                              <p:par>
                                <p:cTn id="23" presetID="22" presetClass="entr" presetSubtype="4" fill="hold"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wipe(down)">
                                      <p:cBhvr>
                                        <p:cTn id="25" dur="500"/>
                                        <p:tgtEl>
                                          <p:spTgt spid="21"/>
                                        </p:tgtEl>
                                      </p:cBhvr>
                                    </p:animEffect>
                                  </p:childTnLst>
                                </p:cTn>
                              </p:par>
                              <p:par>
                                <p:cTn id="26" presetID="22" presetClass="entr" presetSubtype="4"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down)">
                                      <p:cBhvr>
                                        <p:cTn id="28" dur="500"/>
                                        <p:tgtEl>
                                          <p:spTgt spid="17"/>
                                        </p:tgtEl>
                                      </p:cBhvr>
                                    </p:animEffect>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wipe(down)">
                                      <p:cBhvr>
                                        <p:cTn id="32" dur="500"/>
                                        <p:tgtEl>
                                          <p:spTgt spid="23"/>
                                        </p:tgtEl>
                                      </p:cBhvr>
                                    </p:animEffect>
                                  </p:childTnLst>
                                </p:cTn>
                              </p:par>
                              <p:par>
                                <p:cTn id="33" presetID="22" presetClass="entr" presetSubtype="4" fill="hold" nodeType="with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wipe(down)">
                                      <p:cBhvr>
                                        <p:cTn id="35" dur="500"/>
                                        <p:tgtEl>
                                          <p:spTgt spid="22"/>
                                        </p:tgtEl>
                                      </p:cBhvr>
                                    </p:animEffect>
                                  </p:childTnLst>
                                </p:cTn>
                              </p:par>
                            </p:childTnLst>
                          </p:cTn>
                        </p:par>
                        <p:par>
                          <p:cTn id="36" fill="hold">
                            <p:stCondLst>
                              <p:cond delay="2500"/>
                            </p:stCondLst>
                            <p:childTnLst>
                              <p:par>
                                <p:cTn id="37" presetID="22" presetClass="entr" presetSubtype="4" fill="hold"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wipe(down)">
                                      <p:cBhvr>
                                        <p:cTn id="39" dur="500"/>
                                        <p:tgtEl>
                                          <p:spTgt spid="20"/>
                                        </p:tgtEl>
                                      </p:cBhvr>
                                    </p:animEffect>
                                  </p:childTnLst>
                                </p:cTn>
                              </p:par>
                              <p:par>
                                <p:cTn id="40" presetID="22" presetClass="entr" presetSubtype="4"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down)">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4760" y="1603021"/>
            <a:ext cx="4739240" cy="3450167"/>
          </a:xfrm>
          <a:prstGeom prst="rect">
            <a:avLst/>
          </a:prstGeom>
        </p:spPr>
      </p:pic>
      <p:sp>
        <p:nvSpPr>
          <p:cNvPr id="4" name="Title 1"/>
          <p:cNvSpPr txBox="1">
            <a:spLocks/>
          </p:cNvSpPr>
          <p:nvPr/>
        </p:nvSpPr>
        <p:spPr>
          <a:xfrm>
            <a:off x="618068" y="2261725"/>
            <a:ext cx="4947700" cy="80367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4800" b="1" dirty="0">
                <a:solidFill>
                  <a:srgbClr val="A7D86D"/>
                </a:solidFill>
                <a:latin typeface="Poppins" panose="020B0604020202020204" charset="0"/>
                <a:cs typeface="Poppins" panose="020B0604020202020204" charset="0"/>
              </a:rPr>
              <a:t>6. Tools List</a:t>
            </a:r>
          </a:p>
        </p:txBody>
      </p:sp>
      <p:sp>
        <p:nvSpPr>
          <p:cNvPr id="5" name="Google Shape;87;p17"/>
          <p:cNvSpPr txBox="1">
            <a:spLocks/>
          </p:cNvSpPr>
          <p:nvPr/>
        </p:nvSpPr>
        <p:spPr>
          <a:xfrm>
            <a:off x="539046" y="3222437"/>
            <a:ext cx="4125359" cy="55790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1pPr>
            <a:lvl2pPr marL="914400" marR="0" lvl="1"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2pPr>
            <a:lvl3pPr marL="1371600" marR="0" lvl="2"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3pPr>
            <a:lvl4pPr marL="1828800" marR="0" lvl="3"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4pPr>
            <a:lvl5pPr marL="2286000" marR="0" lvl="4"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5pPr>
            <a:lvl6pPr marL="2743200" marR="0" lvl="5"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6pPr>
            <a:lvl7pPr marL="3200400" marR="0" lvl="6"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7pPr>
            <a:lvl8pPr marL="3657600" marR="0" lvl="7"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8pPr>
            <a:lvl9pPr marL="4114800" marR="0" lvl="8" indent="-368300" algn="l" rtl="0">
              <a:lnSpc>
                <a:spcPct val="115000"/>
              </a:lnSpc>
              <a:spcBef>
                <a:spcPts val="0"/>
              </a:spcBef>
              <a:spcAft>
                <a:spcPts val="0"/>
              </a:spcAft>
              <a:buClr>
                <a:srgbClr val="A7A4BC"/>
              </a:buClr>
              <a:buSzPts val="1800"/>
              <a:buFont typeface="Muli Light"/>
              <a:buNone/>
              <a:defRPr sz="1800" b="0" i="0" u="none" strike="noStrike" cap="none">
                <a:solidFill>
                  <a:srgbClr val="A7A4BC"/>
                </a:solidFill>
                <a:latin typeface="Muli Light"/>
                <a:ea typeface="Muli Light"/>
                <a:cs typeface="Muli Light"/>
                <a:sym typeface="Muli Light"/>
              </a:defRPr>
            </a:lvl9pPr>
          </a:lstStyle>
          <a:p>
            <a:r>
              <a:rPr lang="fr-FR" dirty="0"/>
              <a:t>We will specify all the tools used : </a:t>
            </a:r>
          </a:p>
          <a:p>
            <a:r>
              <a:rPr lang="fr-FR" dirty="0"/>
              <a:t>IDE, langages… etc.</a:t>
            </a: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13960904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sp>
        <p:nvSpPr>
          <p:cNvPr id="72" name="TextBox 71"/>
          <p:cNvSpPr txBox="1"/>
          <p:nvPr/>
        </p:nvSpPr>
        <p:spPr>
          <a:xfrm>
            <a:off x="237067" y="530914"/>
            <a:ext cx="3183466"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IDE’s</a:t>
            </a:r>
          </a:p>
        </p:txBody>
      </p:sp>
      <p:pic>
        <p:nvPicPr>
          <p:cNvPr id="79" name="Picture 78"/>
          <p:cNvPicPr>
            <a:picLocks noChangeAspect="1"/>
          </p:cNvPicPr>
          <p:nvPr/>
        </p:nvPicPr>
        <p:blipFill rotWithShape="1">
          <a:blip r:embed="rId2">
            <a:extLst>
              <a:ext uri="{28A0092B-C50C-407E-A947-70E740481C1C}">
                <a14:useLocalDpi xmlns:a14="http://schemas.microsoft.com/office/drawing/2010/main" val="0"/>
              </a:ext>
            </a:extLst>
          </a:blip>
          <a:srcRect l="8309" b="6808"/>
          <a:stretch/>
        </p:blipFill>
        <p:spPr>
          <a:xfrm>
            <a:off x="5226756" y="70372"/>
            <a:ext cx="3910386" cy="2605096"/>
          </a:xfrm>
          <a:prstGeom prst="rect">
            <a:avLst/>
          </a:prstGeom>
        </p:spPr>
      </p:pic>
      <p:sp>
        <p:nvSpPr>
          <p:cNvPr id="80" name="Rectangle: Rounded Corners 18">
            <a:extLst>
              <a:ext uri="{FF2B5EF4-FFF2-40B4-BE49-F238E27FC236}">
                <a16:creationId xmlns:a16="http://schemas.microsoft.com/office/drawing/2014/main" id="{50018B0A-C93F-4E1C-8AFA-C10A45AD97A0}"/>
              </a:ext>
            </a:extLst>
          </p:cNvPr>
          <p:cNvSpPr/>
          <p:nvPr/>
        </p:nvSpPr>
        <p:spPr>
          <a:xfrm rot="2700000">
            <a:off x="1441065" y="3094128"/>
            <a:ext cx="1226332" cy="1226332"/>
          </a:xfrm>
          <a:prstGeom prst="roundRect">
            <a:avLst>
              <a:gd name="adj" fmla="val 13096"/>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Rounded Corners 17">
            <a:extLst>
              <a:ext uri="{FF2B5EF4-FFF2-40B4-BE49-F238E27FC236}">
                <a16:creationId xmlns:a16="http://schemas.microsoft.com/office/drawing/2014/main" id="{FC519D27-4F14-4E45-80D5-D5C98813D917}"/>
              </a:ext>
            </a:extLst>
          </p:cNvPr>
          <p:cNvSpPr/>
          <p:nvPr/>
        </p:nvSpPr>
        <p:spPr>
          <a:xfrm rot="2700000">
            <a:off x="4259278" y="2008829"/>
            <a:ext cx="1226332" cy="1226332"/>
          </a:xfrm>
          <a:prstGeom prst="roundRect">
            <a:avLst>
              <a:gd name="adj" fmla="val 13096"/>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Rounded Corners 13">
            <a:extLst>
              <a:ext uri="{FF2B5EF4-FFF2-40B4-BE49-F238E27FC236}">
                <a16:creationId xmlns:a16="http://schemas.microsoft.com/office/drawing/2014/main" id="{703C2986-6FC2-4928-9609-DB37E6299E29}"/>
              </a:ext>
            </a:extLst>
          </p:cNvPr>
          <p:cNvSpPr/>
          <p:nvPr/>
        </p:nvSpPr>
        <p:spPr>
          <a:xfrm rot="2700000">
            <a:off x="491048" y="2008832"/>
            <a:ext cx="1226332" cy="1226331"/>
          </a:xfrm>
          <a:prstGeom prst="roundRect">
            <a:avLst>
              <a:gd name="adj" fmla="val 13096"/>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Rounded Corners 16">
            <a:extLst>
              <a:ext uri="{FF2B5EF4-FFF2-40B4-BE49-F238E27FC236}">
                <a16:creationId xmlns:a16="http://schemas.microsoft.com/office/drawing/2014/main" id="{0F1B0B97-B3BB-452D-8F2F-EA9AB5AF7674}"/>
              </a:ext>
            </a:extLst>
          </p:cNvPr>
          <p:cNvSpPr/>
          <p:nvPr/>
        </p:nvSpPr>
        <p:spPr>
          <a:xfrm rot="2700000">
            <a:off x="2377247" y="2008829"/>
            <a:ext cx="1226332" cy="1226332"/>
          </a:xfrm>
          <a:prstGeom prst="roundRect">
            <a:avLst>
              <a:gd name="adj" fmla="val 13096"/>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Rounded Corners 21">
            <a:extLst>
              <a:ext uri="{FF2B5EF4-FFF2-40B4-BE49-F238E27FC236}">
                <a16:creationId xmlns:a16="http://schemas.microsoft.com/office/drawing/2014/main" id="{61459C0E-0DC9-428D-AB3A-8868112E3852}"/>
              </a:ext>
            </a:extLst>
          </p:cNvPr>
          <p:cNvSpPr/>
          <p:nvPr/>
        </p:nvSpPr>
        <p:spPr>
          <a:xfrm rot="2700000">
            <a:off x="3323047" y="3094128"/>
            <a:ext cx="1226332" cy="1226332"/>
          </a:xfrm>
          <a:prstGeom prst="roundRect">
            <a:avLst>
              <a:gd name="adj" fmla="val 13096"/>
            </a:avLst>
          </a:prstGeom>
          <a:solidFill>
            <a:srgbClr val="F2F2F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Rounded Corners 22">
            <a:extLst>
              <a:ext uri="{FF2B5EF4-FFF2-40B4-BE49-F238E27FC236}">
                <a16:creationId xmlns:a16="http://schemas.microsoft.com/office/drawing/2014/main" id="{4958A5D0-184B-4172-86EF-3B81412BDC75}"/>
              </a:ext>
            </a:extLst>
          </p:cNvPr>
          <p:cNvSpPr/>
          <p:nvPr/>
        </p:nvSpPr>
        <p:spPr>
          <a:xfrm rot="2700000">
            <a:off x="5205028" y="3094128"/>
            <a:ext cx="1226332" cy="1226332"/>
          </a:xfrm>
          <a:prstGeom prst="roundRect">
            <a:avLst>
              <a:gd name="adj" fmla="val 13096"/>
            </a:avLst>
          </a:prstGeom>
          <a:solidFill>
            <a:srgbClr val="F2F2F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6" name="Picture 85"/>
          <p:cNvPicPr/>
          <p:nvPr/>
        </p:nvPicPr>
        <p:blipFill>
          <a:blip r:embed="rId3" cstate="print">
            <a:extLst>
              <a:ext uri="{28A0092B-C50C-407E-A947-70E740481C1C}">
                <a14:useLocalDpi xmlns:a14="http://schemas.microsoft.com/office/drawing/2010/main" val="0"/>
              </a:ext>
            </a:extLst>
          </a:blip>
          <a:stretch>
            <a:fillRect/>
          </a:stretch>
        </p:blipFill>
        <p:spPr>
          <a:xfrm>
            <a:off x="693510" y="2240997"/>
            <a:ext cx="762000" cy="762000"/>
          </a:xfrm>
          <a:prstGeom prst="rect">
            <a:avLst/>
          </a:prstGeom>
        </p:spPr>
      </p:pic>
      <p:pic>
        <p:nvPicPr>
          <p:cNvPr id="87" name="Picture 86"/>
          <p:cNvPicPr/>
          <p:nvPr/>
        </p:nvPicPr>
        <p:blipFill>
          <a:blip r:embed="rId4" cstate="print">
            <a:extLst>
              <a:ext uri="{28A0092B-C50C-407E-A947-70E740481C1C}">
                <a14:useLocalDpi xmlns:a14="http://schemas.microsoft.com/office/drawing/2010/main" val="0"/>
              </a:ext>
            </a:extLst>
          </a:blip>
          <a:stretch>
            <a:fillRect/>
          </a:stretch>
        </p:blipFill>
        <p:spPr>
          <a:xfrm>
            <a:off x="2607117" y="2245758"/>
            <a:ext cx="752475" cy="752475"/>
          </a:xfrm>
          <a:prstGeom prst="rect">
            <a:avLst/>
          </a:prstGeom>
        </p:spPr>
      </p:pic>
      <p:pic>
        <p:nvPicPr>
          <p:cNvPr id="88" name="Picture 87"/>
          <p:cNvPicPr/>
          <p:nvPr/>
        </p:nvPicPr>
        <p:blipFill>
          <a:blip r:embed="rId5" cstate="print">
            <a:extLst>
              <a:ext uri="{28A0092B-C50C-407E-A947-70E740481C1C}">
                <a14:useLocalDpi xmlns:a14="http://schemas.microsoft.com/office/drawing/2010/main" val="0"/>
              </a:ext>
            </a:extLst>
          </a:blip>
          <a:stretch>
            <a:fillRect/>
          </a:stretch>
        </p:blipFill>
        <p:spPr>
          <a:xfrm>
            <a:off x="4500969" y="2227530"/>
            <a:ext cx="742950" cy="742950"/>
          </a:xfrm>
          <a:prstGeom prst="rect">
            <a:avLst/>
          </a:prstGeom>
        </p:spPr>
      </p:pic>
      <p:pic>
        <p:nvPicPr>
          <p:cNvPr id="89" name="Picture 88"/>
          <p:cNvPicPr/>
          <p:nvPr/>
        </p:nvPicPr>
        <p:blipFill>
          <a:blip r:embed="rId6" cstate="print">
            <a:extLst>
              <a:ext uri="{28A0092B-C50C-407E-A947-70E740481C1C}">
                <a14:useLocalDpi xmlns:a14="http://schemas.microsoft.com/office/drawing/2010/main" val="0"/>
              </a:ext>
            </a:extLst>
          </a:blip>
          <a:stretch>
            <a:fillRect/>
          </a:stretch>
        </p:blipFill>
        <p:spPr>
          <a:xfrm>
            <a:off x="1672578" y="3331057"/>
            <a:ext cx="752475" cy="752475"/>
          </a:xfrm>
          <a:prstGeom prst="rect">
            <a:avLst/>
          </a:prstGeom>
        </p:spPr>
      </p:pic>
      <p:pic>
        <p:nvPicPr>
          <p:cNvPr id="90" name="Picture 89"/>
          <p:cNvPicPr/>
          <p:nvPr/>
        </p:nvPicPr>
        <p:blipFill rotWithShape="1">
          <a:blip r:embed="rId7" cstate="print">
            <a:extLst>
              <a:ext uri="{28A0092B-C50C-407E-A947-70E740481C1C}">
                <a14:useLocalDpi xmlns:a14="http://schemas.microsoft.com/office/drawing/2010/main" val="0"/>
              </a:ext>
            </a:extLst>
          </a:blip>
          <a:srcRect r="62136"/>
          <a:stretch/>
        </p:blipFill>
        <p:spPr bwMode="auto">
          <a:xfrm>
            <a:off x="5432644" y="3331057"/>
            <a:ext cx="770255" cy="752475"/>
          </a:xfrm>
          <a:prstGeom prst="rect">
            <a:avLst/>
          </a:prstGeom>
          <a:ln>
            <a:noFill/>
          </a:ln>
          <a:extLst>
            <a:ext uri="{53640926-AAD7-44D8-BBD7-CCE9431645EC}">
              <a14:shadowObscured xmlns:a14="http://schemas.microsoft.com/office/drawing/2010/main"/>
            </a:ext>
          </a:extLst>
        </p:spPr>
      </p:pic>
      <p:pic>
        <p:nvPicPr>
          <p:cNvPr id="91" name="Picture 90"/>
          <p:cNvPicPr/>
          <p:nvPr/>
        </p:nvPicPr>
        <p:blipFill rotWithShape="1">
          <a:blip r:embed="rId8" cstate="print">
            <a:extLst>
              <a:ext uri="{28A0092B-C50C-407E-A947-70E740481C1C}">
                <a14:useLocalDpi xmlns:a14="http://schemas.microsoft.com/office/drawing/2010/main" val="0"/>
              </a:ext>
            </a:extLst>
          </a:blip>
          <a:srcRect l="11364" r="5398" b="18182"/>
          <a:stretch/>
        </p:blipFill>
        <p:spPr bwMode="auto">
          <a:xfrm>
            <a:off x="3519653" y="3298037"/>
            <a:ext cx="833120" cy="818515"/>
          </a:xfrm>
          <a:prstGeom prst="rect">
            <a:avLst/>
          </a:prstGeom>
          <a:ln>
            <a:noFill/>
          </a:ln>
          <a:extLst>
            <a:ext uri="{53640926-AAD7-44D8-BBD7-CCE9431645EC}">
              <a14:shadowObscured xmlns:a14="http://schemas.microsoft.com/office/drawing/2010/main"/>
            </a:ext>
          </a:extLst>
        </p:spPr>
      </p:pic>
      <p:pic>
        <p:nvPicPr>
          <p:cNvPr id="17" name="Picture 16"/>
          <p:cNvPicPr>
            <a:picLocks noChangeAspect="1"/>
          </p:cNvPicPr>
          <p:nvPr/>
        </p:nvPicPr>
        <p:blipFill rotWithShape="1">
          <a:blip r:embed="rId9">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426458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500"/>
                                        <p:tgtEl>
                                          <p:spTgt spid="8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2"/>
                                        </p:tgtEl>
                                        <p:attrNameLst>
                                          <p:attrName>style.visibility</p:attrName>
                                        </p:attrNameLst>
                                      </p:cBhvr>
                                      <p:to>
                                        <p:strVal val="visible"/>
                                      </p:to>
                                    </p:set>
                                    <p:animEffect transition="in" filter="fade">
                                      <p:cBhvr>
                                        <p:cTn id="10" dur="500"/>
                                        <p:tgtEl>
                                          <p:spTgt spid="8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3"/>
                                        </p:tgtEl>
                                        <p:attrNameLst>
                                          <p:attrName>style.visibility</p:attrName>
                                        </p:attrNameLst>
                                      </p:cBhvr>
                                      <p:to>
                                        <p:strVal val="visible"/>
                                      </p:to>
                                    </p:set>
                                    <p:animEffect transition="in" filter="fade">
                                      <p:cBhvr>
                                        <p:cTn id="14" dur="500"/>
                                        <p:tgtEl>
                                          <p:spTgt spid="83"/>
                                        </p:tgtEl>
                                      </p:cBhvr>
                                    </p:animEffect>
                                  </p:childTnLst>
                                </p:cTn>
                              </p:par>
                              <p:par>
                                <p:cTn id="15" presetID="10" presetClass="entr" presetSubtype="0" fill="hold" nodeType="withEffect">
                                  <p:stCondLst>
                                    <p:cond delay="0"/>
                                  </p:stCondLst>
                                  <p:childTnLst>
                                    <p:set>
                                      <p:cBhvr>
                                        <p:cTn id="16" dur="1" fill="hold">
                                          <p:stCondLst>
                                            <p:cond delay="0"/>
                                          </p:stCondLst>
                                        </p:cTn>
                                        <p:tgtEl>
                                          <p:spTgt spid="87"/>
                                        </p:tgtEl>
                                        <p:attrNameLst>
                                          <p:attrName>style.visibility</p:attrName>
                                        </p:attrNameLst>
                                      </p:cBhvr>
                                      <p:to>
                                        <p:strVal val="visible"/>
                                      </p:to>
                                    </p:set>
                                    <p:animEffect transition="in" filter="fade">
                                      <p:cBhvr>
                                        <p:cTn id="17" dur="500"/>
                                        <p:tgtEl>
                                          <p:spTgt spid="87"/>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81"/>
                                        </p:tgtEl>
                                        <p:attrNameLst>
                                          <p:attrName>style.visibility</p:attrName>
                                        </p:attrNameLst>
                                      </p:cBhvr>
                                      <p:to>
                                        <p:strVal val="visible"/>
                                      </p:to>
                                    </p:set>
                                    <p:animEffect transition="in" filter="fade">
                                      <p:cBhvr>
                                        <p:cTn id="21" dur="500"/>
                                        <p:tgtEl>
                                          <p:spTgt spid="81"/>
                                        </p:tgtEl>
                                      </p:cBhvr>
                                    </p:animEffect>
                                  </p:childTnLst>
                                </p:cTn>
                              </p:par>
                              <p:par>
                                <p:cTn id="22" presetID="10" presetClass="entr" presetSubtype="0" fill="hold" nodeType="withEffect">
                                  <p:stCondLst>
                                    <p:cond delay="0"/>
                                  </p:stCondLst>
                                  <p:childTnLst>
                                    <p:set>
                                      <p:cBhvr>
                                        <p:cTn id="23" dur="1" fill="hold">
                                          <p:stCondLst>
                                            <p:cond delay="0"/>
                                          </p:stCondLst>
                                        </p:cTn>
                                        <p:tgtEl>
                                          <p:spTgt spid="88"/>
                                        </p:tgtEl>
                                        <p:attrNameLst>
                                          <p:attrName>style.visibility</p:attrName>
                                        </p:attrNameLst>
                                      </p:cBhvr>
                                      <p:to>
                                        <p:strVal val="visible"/>
                                      </p:to>
                                    </p:set>
                                    <p:animEffect transition="in" filter="fade">
                                      <p:cBhvr>
                                        <p:cTn id="24" dur="500"/>
                                        <p:tgtEl>
                                          <p:spTgt spid="88"/>
                                        </p:tgtEl>
                                      </p:cBhvr>
                                    </p:animEffect>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89"/>
                                        </p:tgtEl>
                                        <p:attrNameLst>
                                          <p:attrName>style.visibility</p:attrName>
                                        </p:attrNameLst>
                                      </p:cBhvr>
                                      <p:to>
                                        <p:strVal val="visible"/>
                                      </p:to>
                                    </p:set>
                                    <p:animEffect transition="in" filter="fade">
                                      <p:cBhvr>
                                        <p:cTn id="28" dur="500"/>
                                        <p:tgtEl>
                                          <p:spTgt spid="8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80"/>
                                        </p:tgtEl>
                                        <p:attrNameLst>
                                          <p:attrName>style.visibility</p:attrName>
                                        </p:attrNameLst>
                                      </p:cBhvr>
                                      <p:to>
                                        <p:strVal val="visible"/>
                                      </p:to>
                                    </p:set>
                                    <p:animEffect transition="in" filter="fade">
                                      <p:cBhvr>
                                        <p:cTn id="31" dur="500"/>
                                        <p:tgtEl>
                                          <p:spTgt spid="80"/>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84"/>
                                        </p:tgtEl>
                                        <p:attrNameLst>
                                          <p:attrName>style.visibility</p:attrName>
                                        </p:attrNameLst>
                                      </p:cBhvr>
                                      <p:to>
                                        <p:strVal val="visible"/>
                                      </p:to>
                                    </p:set>
                                    <p:animEffect transition="in" filter="fade">
                                      <p:cBhvr>
                                        <p:cTn id="35" dur="500"/>
                                        <p:tgtEl>
                                          <p:spTgt spid="84"/>
                                        </p:tgtEl>
                                      </p:cBhvr>
                                    </p:animEffect>
                                  </p:childTnLst>
                                </p:cTn>
                              </p:par>
                              <p:par>
                                <p:cTn id="36" presetID="10" presetClass="entr" presetSubtype="0" fill="hold" nodeType="withEffect">
                                  <p:stCondLst>
                                    <p:cond delay="0"/>
                                  </p:stCondLst>
                                  <p:childTnLst>
                                    <p:set>
                                      <p:cBhvr>
                                        <p:cTn id="37" dur="1" fill="hold">
                                          <p:stCondLst>
                                            <p:cond delay="0"/>
                                          </p:stCondLst>
                                        </p:cTn>
                                        <p:tgtEl>
                                          <p:spTgt spid="91"/>
                                        </p:tgtEl>
                                        <p:attrNameLst>
                                          <p:attrName>style.visibility</p:attrName>
                                        </p:attrNameLst>
                                      </p:cBhvr>
                                      <p:to>
                                        <p:strVal val="visible"/>
                                      </p:to>
                                    </p:set>
                                    <p:animEffect transition="in" filter="fade">
                                      <p:cBhvr>
                                        <p:cTn id="38" dur="500"/>
                                        <p:tgtEl>
                                          <p:spTgt spid="91"/>
                                        </p:tgtEl>
                                      </p:cBhvr>
                                    </p:animEffect>
                                  </p:childTnLst>
                                </p:cTn>
                              </p:par>
                            </p:childTnLst>
                          </p:cTn>
                        </p:par>
                        <p:par>
                          <p:cTn id="39" fill="hold">
                            <p:stCondLst>
                              <p:cond delay="2500"/>
                            </p:stCondLst>
                            <p:childTnLst>
                              <p:par>
                                <p:cTn id="40" presetID="1" presetClass="entr" presetSubtype="0" fill="hold" grpId="0" nodeType="afterEffect">
                                  <p:stCondLst>
                                    <p:cond delay="0"/>
                                  </p:stCondLst>
                                  <p:childTnLst>
                                    <p:set>
                                      <p:cBhvr>
                                        <p:cTn id="41" dur="1" fill="hold">
                                          <p:stCondLst>
                                            <p:cond delay="0"/>
                                          </p:stCondLst>
                                        </p:cTn>
                                        <p:tgtEl>
                                          <p:spTgt spid="85"/>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1" grpId="0" animBg="1"/>
      <p:bldP spid="82" grpId="0" animBg="1"/>
      <p:bldP spid="83" grpId="0" animBg="1"/>
      <p:bldP spid="84" grpId="0" animBg="1"/>
      <p:bldP spid="8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sp>
        <p:nvSpPr>
          <p:cNvPr id="3" name="TextBox 2"/>
          <p:cNvSpPr txBox="1"/>
          <p:nvPr/>
        </p:nvSpPr>
        <p:spPr>
          <a:xfrm>
            <a:off x="237066" y="530914"/>
            <a:ext cx="4115641"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Langages</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8309" b="6808"/>
          <a:stretch/>
        </p:blipFill>
        <p:spPr>
          <a:xfrm>
            <a:off x="5226756" y="70372"/>
            <a:ext cx="3910386" cy="2605096"/>
          </a:xfrm>
          <a:prstGeom prst="rect">
            <a:avLst/>
          </a:prstGeom>
        </p:spPr>
      </p:pic>
      <p:grpSp>
        <p:nvGrpSpPr>
          <p:cNvPr id="12" name="Group 11">
            <a:extLst>
              <a:ext uri="{FF2B5EF4-FFF2-40B4-BE49-F238E27FC236}">
                <a16:creationId xmlns:a16="http://schemas.microsoft.com/office/drawing/2014/main" id="{3C467AD6-9B57-41A3-B3A4-DC4584AE53E1}"/>
              </a:ext>
            </a:extLst>
          </p:cNvPr>
          <p:cNvGrpSpPr/>
          <p:nvPr/>
        </p:nvGrpSpPr>
        <p:grpSpPr>
          <a:xfrm>
            <a:off x="491048" y="2008832"/>
            <a:ext cx="1226331" cy="1226332"/>
            <a:chOff x="491048" y="2008832"/>
            <a:chExt cx="1226331" cy="1226332"/>
          </a:xfrm>
        </p:grpSpPr>
        <p:sp>
          <p:nvSpPr>
            <p:cNvPr id="7" name="Rectangle: Rounded Corners 13">
              <a:extLst>
                <a:ext uri="{FF2B5EF4-FFF2-40B4-BE49-F238E27FC236}">
                  <a16:creationId xmlns:a16="http://schemas.microsoft.com/office/drawing/2014/main" id="{703C2986-6FC2-4928-9609-DB37E6299E29}"/>
                </a:ext>
              </a:extLst>
            </p:cNvPr>
            <p:cNvSpPr/>
            <p:nvPr/>
          </p:nvSpPr>
          <p:spPr>
            <a:xfrm rot="2700000">
              <a:off x="491048" y="2008832"/>
              <a:ext cx="1226332" cy="1226331"/>
            </a:xfrm>
            <a:prstGeom prst="roundRect">
              <a:avLst>
                <a:gd name="adj" fmla="val 13096"/>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p:cNvPicPr/>
            <p:nvPr/>
          </p:nvPicPr>
          <p:blipFill>
            <a:blip r:embed="rId3" cstate="print">
              <a:extLst>
                <a:ext uri="{28A0092B-C50C-407E-A947-70E740481C1C}">
                  <a14:useLocalDpi xmlns:a14="http://schemas.microsoft.com/office/drawing/2010/main" val="0"/>
                </a:ext>
              </a:extLst>
            </a:blip>
            <a:stretch>
              <a:fillRect/>
            </a:stretch>
          </p:blipFill>
          <p:spPr>
            <a:xfrm>
              <a:off x="777132" y="2014287"/>
              <a:ext cx="628650" cy="1047750"/>
            </a:xfrm>
            <a:prstGeom prst="rect">
              <a:avLst/>
            </a:prstGeom>
          </p:spPr>
        </p:pic>
      </p:grpSp>
      <p:grpSp>
        <p:nvGrpSpPr>
          <p:cNvPr id="11" name="Group 10">
            <a:extLst>
              <a:ext uri="{FF2B5EF4-FFF2-40B4-BE49-F238E27FC236}">
                <a16:creationId xmlns:a16="http://schemas.microsoft.com/office/drawing/2014/main" id="{05B419BD-462A-4239-A349-0CF212F1F6ED}"/>
              </a:ext>
            </a:extLst>
          </p:cNvPr>
          <p:cNvGrpSpPr/>
          <p:nvPr/>
        </p:nvGrpSpPr>
        <p:grpSpPr>
          <a:xfrm>
            <a:off x="2279831" y="2008829"/>
            <a:ext cx="1393190" cy="1226332"/>
            <a:chOff x="2279831" y="2008829"/>
            <a:chExt cx="1393190" cy="1226332"/>
          </a:xfrm>
        </p:grpSpPr>
        <p:sp>
          <p:nvSpPr>
            <p:cNvPr id="8" name="Rectangle: Rounded Corners 16">
              <a:extLst>
                <a:ext uri="{FF2B5EF4-FFF2-40B4-BE49-F238E27FC236}">
                  <a16:creationId xmlns:a16="http://schemas.microsoft.com/office/drawing/2014/main" id="{0F1B0B97-B3BB-452D-8F2F-EA9AB5AF7674}"/>
                </a:ext>
              </a:extLst>
            </p:cNvPr>
            <p:cNvSpPr/>
            <p:nvPr/>
          </p:nvSpPr>
          <p:spPr>
            <a:xfrm rot="2700000">
              <a:off x="2377247" y="2008829"/>
              <a:ext cx="1226332" cy="1226332"/>
            </a:xfrm>
            <a:prstGeom prst="roundRect">
              <a:avLst>
                <a:gd name="adj" fmla="val 13096"/>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C:\Users\Charfaoui Younes\Desktop\ProjectGraduation\Images\Technologies\2000px-PHP-logo.svg.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79831" y="2244521"/>
              <a:ext cx="1393190" cy="752475"/>
            </a:xfrm>
            <a:prstGeom prst="rect">
              <a:avLst/>
            </a:prstGeom>
            <a:noFill/>
            <a:ln>
              <a:noFill/>
            </a:ln>
          </p:spPr>
        </p:pic>
      </p:grpSp>
      <p:grpSp>
        <p:nvGrpSpPr>
          <p:cNvPr id="10" name="Group 9">
            <a:extLst>
              <a:ext uri="{FF2B5EF4-FFF2-40B4-BE49-F238E27FC236}">
                <a16:creationId xmlns:a16="http://schemas.microsoft.com/office/drawing/2014/main" id="{45150A2F-E6B0-416F-B70E-6AADC617FF09}"/>
              </a:ext>
            </a:extLst>
          </p:cNvPr>
          <p:cNvGrpSpPr/>
          <p:nvPr/>
        </p:nvGrpSpPr>
        <p:grpSpPr>
          <a:xfrm>
            <a:off x="1441065" y="3094128"/>
            <a:ext cx="1226332" cy="1226332"/>
            <a:chOff x="1441065" y="3094128"/>
            <a:chExt cx="1226332" cy="1226332"/>
          </a:xfrm>
        </p:grpSpPr>
        <p:sp>
          <p:nvSpPr>
            <p:cNvPr id="5" name="Rectangle: Rounded Corners 18">
              <a:extLst>
                <a:ext uri="{FF2B5EF4-FFF2-40B4-BE49-F238E27FC236}">
                  <a16:creationId xmlns:a16="http://schemas.microsoft.com/office/drawing/2014/main" id="{50018B0A-C93F-4E1C-8AFA-C10A45AD97A0}"/>
                </a:ext>
              </a:extLst>
            </p:cNvPr>
            <p:cNvSpPr/>
            <p:nvPr/>
          </p:nvSpPr>
          <p:spPr>
            <a:xfrm rot="2700000">
              <a:off x="1441065" y="3094128"/>
              <a:ext cx="1226332" cy="1226332"/>
            </a:xfrm>
            <a:prstGeom prst="roundRect">
              <a:avLst>
                <a:gd name="adj" fmla="val 13096"/>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p:nvPr/>
          </p:nvPicPr>
          <p:blipFill>
            <a:blip r:embed="rId5" cstate="print">
              <a:extLst>
                <a:ext uri="{28A0092B-C50C-407E-A947-70E740481C1C}">
                  <a14:useLocalDpi xmlns:a14="http://schemas.microsoft.com/office/drawing/2010/main" val="0"/>
                </a:ext>
              </a:extLst>
            </a:blip>
            <a:stretch>
              <a:fillRect/>
            </a:stretch>
          </p:blipFill>
          <p:spPr>
            <a:xfrm>
              <a:off x="1684388" y="3265162"/>
              <a:ext cx="790616" cy="790616"/>
            </a:xfrm>
            <a:prstGeom prst="rect">
              <a:avLst/>
            </a:prstGeom>
          </p:spPr>
        </p:pic>
      </p:grpSp>
      <p:grpSp>
        <p:nvGrpSpPr>
          <p:cNvPr id="6" name="Group 5">
            <a:extLst>
              <a:ext uri="{FF2B5EF4-FFF2-40B4-BE49-F238E27FC236}">
                <a16:creationId xmlns:a16="http://schemas.microsoft.com/office/drawing/2014/main" id="{515AA0BB-A10D-4A0D-8CAA-1328DAAA4C94}"/>
              </a:ext>
            </a:extLst>
          </p:cNvPr>
          <p:cNvGrpSpPr/>
          <p:nvPr/>
        </p:nvGrpSpPr>
        <p:grpSpPr>
          <a:xfrm>
            <a:off x="3323047" y="3094128"/>
            <a:ext cx="1226332" cy="1226332"/>
            <a:chOff x="3323047" y="3094128"/>
            <a:chExt cx="1226332" cy="1226332"/>
          </a:xfrm>
        </p:grpSpPr>
        <p:sp>
          <p:nvSpPr>
            <p:cNvPr id="9" name="Rectangle: Rounded Corners 21">
              <a:extLst>
                <a:ext uri="{FF2B5EF4-FFF2-40B4-BE49-F238E27FC236}">
                  <a16:creationId xmlns:a16="http://schemas.microsoft.com/office/drawing/2014/main" id="{61459C0E-0DC9-428D-AB3A-8868112E3852}"/>
                </a:ext>
              </a:extLst>
            </p:cNvPr>
            <p:cNvSpPr/>
            <p:nvPr/>
          </p:nvSpPr>
          <p:spPr>
            <a:xfrm rot="2700000">
              <a:off x="3323047" y="3094128"/>
              <a:ext cx="1226332" cy="1226332"/>
            </a:xfrm>
            <a:prstGeom prst="roundRect">
              <a:avLst>
                <a:gd name="adj" fmla="val 13096"/>
              </a:avLst>
            </a:prstGeom>
            <a:solidFill>
              <a:srgbClr val="F2F2F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387"/>
            <p:cNvPicPr>
              <a:picLocks noChangeAspect="1" noChangeArrowheads="1"/>
            </p:cNvPicPr>
            <p:nvPr/>
          </p:nvPicPr>
          <p:blipFill>
            <a:blip r:embed="rId6">
              <a:extLst>
                <a:ext uri="{28A0092B-C50C-407E-A947-70E740481C1C}">
                  <a14:useLocalDpi xmlns:a14="http://schemas.microsoft.com/office/drawing/2010/main" val="0"/>
                </a:ext>
              </a:extLst>
            </a:blip>
            <a:srcRect l="35562" t="31409" r="34096" b="24942"/>
            <a:stretch>
              <a:fillRect/>
            </a:stretch>
          </p:blipFill>
          <p:spPr bwMode="auto">
            <a:xfrm>
              <a:off x="3416090" y="3128657"/>
              <a:ext cx="1052513" cy="106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2"/>
          <p:cNvPicPr>
            <a:picLocks noChangeAspect="1"/>
          </p:cNvPicPr>
          <p:nvPr/>
        </p:nvPicPr>
        <p:blipFill rotWithShape="1">
          <a:blip r:embed="rId7">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3525247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sp>
        <p:nvSpPr>
          <p:cNvPr id="3"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smtClean="0"/>
              <a:pPr/>
              <a:t>27</a:t>
            </a:fld>
            <a:endParaRPr lang="en"/>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309" b="6808"/>
          <a:stretch/>
        </p:blipFill>
        <p:spPr>
          <a:xfrm>
            <a:off x="5233614" y="1255706"/>
            <a:ext cx="3910386" cy="2605096"/>
          </a:xfrm>
          <a:prstGeom prst="rect">
            <a:avLst/>
          </a:prstGeom>
        </p:spPr>
      </p:pic>
      <p:sp>
        <p:nvSpPr>
          <p:cNvPr id="7" name="Rectangle: Rounded Corners 13">
            <a:extLst>
              <a:ext uri="{FF2B5EF4-FFF2-40B4-BE49-F238E27FC236}">
                <a16:creationId xmlns:a16="http://schemas.microsoft.com/office/drawing/2014/main" id="{703C2986-6FC2-4928-9609-DB37E6299E29}"/>
              </a:ext>
            </a:extLst>
          </p:cNvPr>
          <p:cNvSpPr/>
          <p:nvPr/>
        </p:nvSpPr>
        <p:spPr>
          <a:xfrm rot="2700000">
            <a:off x="1124576" y="2471676"/>
            <a:ext cx="1226332" cy="1226331"/>
          </a:xfrm>
          <a:prstGeom prst="roundRect">
            <a:avLst>
              <a:gd name="adj" fmla="val 13096"/>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16">
            <a:extLst>
              <a:ext uri="{FF2B5EF4-FFF2-40B4-BE49-F238E27FC236}">
                <a16:creationId xmlns:a16="http://schemas.microsoft.com/office/drawing/2014/main" id="{0F1B0B97-B3BB-452D-8F2F-EA9AB5AF7674}"/>
              </a:ext>
            </a:extLst>
          </p:cNvPr>
          <p:cNvSpPr/>
          <p:nvPr/>
        </p:nvSpPr>
        <p:spPr>
          <a:xfrm rot="2700000">
            <a:off x="3010775" y="2471673"/>
            <a:ext cx="1226332" cy="1226332"/>
          </a:xfrm>
          <a:prstGeom prst="roundRect">
            <a:avLst>
              <a:gd name="adj" fmla="val 13096"/>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p:nvPr/>
        </p:nvPicPr>
        <p:blipFill rotWithShape="1">
          <a:blip r:embed="rId3" cstate="print">
            <a:extLst>
              <a:ext uri="{28A0092B-C50C-407E-A947-70E740481C1C}">
                <a14:useLocalDpi xmlns:a14="http://schemas.microsoft.com/office/drawing/2010/main" val="0"/>
              </a:ext>
            </a:extLst>
          </a:blip>
          <a:srcRect t="-1" r="70057" b="-8969"/>
          <a:stretch/>
        </p:blipFill>
        <p:spPr>
          <a:xfrm>
            <a:off x="1271420" y="2720914"/>
            <a:ext cx="1084547" cy="980064"/>
          </a:xfrm>
          <a:prstGeom prst="rect">
            <a:avLst/>
          </a:prstGeom>
        </p:spPr>
      </p:pic>
      <p:pic>
        <p:nvPicPr>
          <p:cNvPr id="16" name="Picture 15" descr="E:\Images\Stickers\AnacondaCloud_logo_green.jpg"/>
          <p:cNvPicPr/>
          <p:nvPr/>
        </p:nvPicPr>
        <p:blipFill rotWithShape="1">
          <a:blip r:embed="rId4">
            <a:extLst>
              <a:ext uri="{28A0092B-C50C-407E-A947-70E740481C1C}">
                <a14:useLocalDpi xmlns:a14="http://schemas.microsoft.com/office/drawing/2010/main" val="0"/>
              </a:ext>
            </a:extLst>
          </a:blip>
          <a:srcRect r="86175"/>
          <a:stretch/>
        </p:blipFill>
        <p:spPr bwMode="auto">
          <a:xfrm>
            <a:off x="3312590" y="2701289"/>
            <a:ext cx="664018" cy="767099"/>
          </a:xfrm>
          <a:prstGeom prst="rect">
            <a:avLst/>
          </a:prstGeom>
          <a:noFill/>
          <a:ln>
            <a:noFill/>
          </a:ln>
          <a:extLst>
            <a:ext uri="{53640926-AAD7-44D8-BBD7-CCE9431645EC}">
              <a14:shadowObscured xmlns:a14="http://schemas.microsoft.com/office/drawing/2010/main"/>
            </a:ext>
          </a:extLst>
        </p:spPr>
      </p:pic>
      <p:pic>
        <p:nvPicPr>
          <p:cNvPr id="10" name="Picture 9"/>
          <p:cNvPicPr>
            <a:picLocks noChangeAspect="1"/>
          </p:cNvPicPr>
          <p:nvPr/>
        </p:nvPicPr>
        <p:blipFill rotWithShape="1">
          <a:blip r:embed="rId5">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
        <p:nvSpPr>
          <p:cNvPr id="11" name="TextBox 10"/>
          <p:cNvSpPr txBox="1"/>
          <p:nvPr/>
        </p:nvSpPr>
        <p:spPr>
          <a:xfrm>
            <a:off x="237065" y="530914"/>
            <a:ext cx="7416801" cy="1938992"/>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Data warehouse </a:t>
            </a:r>
          </a:p>
          <a:p>
            <a:r>
              <a:rPr lang="fr-FR" sz="6000" b="1" dirty="0">
                <a:solidFill>
                  <a:srgbClr val="A7D86D"/>
                </a:solidFill>
                <a:latin typeface="Poppins" panose="020B0604020202020204" charset="0"/>
                <a:cs typeface="Poppins" panose="020B0604020202020204" charset="0"/>
              </a:rPr>
              <a:t>&amp; DBMS</a:t>
            </a:r>
          </a:p>
        </p:txBody>
      </p:sp>
      <p:sp>
        <p:nvSpPr>
          <p:cNvPr id="13" name="Rectangle: Rounded Corners 13">
            <a:extLst>
              <a:ext uri="{FF2B5EF4-FFF2-40B4-BE49-F238E27FC236}">
                <a16:creationId xmlns:a16="http://schemas.microsoft.com/office/drawing/2014/main" id="{703C2986-6FC2-4928-9609-DB37E6299E29}"/>
              </a:ext>
            </a:extLst>
          </p:cNvPr>
          <p:cNvSpPr/>
          <p:nvPr/>
        </p:nvSpPr>
        <p:spPr>
          <a:xfrm rot="2700000">
            <a:off x="2067676" y="3543517"/>
            <a:ext cx="1226332" cy="1226331"/>
          </a:xfrm>
          <a:prstGeom prst="roundRect">
            <a:avLst>
              <a:gd name="adj" fmla="val 13096"/>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p:cNvPicPr/>
          <p:nvPr/>
        </p:nvPicPr>
        <p:blipFill>
          <a:blip r:embed="rId6" cstate="print">
            <a:extLst>
              <a:ext uri="{28A0092B-C50C-407E-A947-70E740481C1C}">
                <a14:useLocalDpi xmlns:a14="http://schemas.microsoft.com/office/drawing/2010/main" val="0"/>
              </a:ext>
            </a:extLst>
          </a:blip>
          <a:stretch>
            <a:fillRect/>
          </a:stretch>
        </p:blipFill>
        <p:spPr>
          <a:xfrm>
            <a:off x="2061985" y="3757802"/>
            <a:ext cx="1238178" cy="622958"/>
          </a:xfrm>
          <a:prstGeom prst="rect">
            <a:avLst/>
          </a:prstGeom>
        </p:spPr>
      </p:pic>
    </p:spTree>
    <p:extLst>
      <p:ext uri="{BB962C8B-B14F-4D97-AF65-F5344CB8AC3E}">
        <p14:creationId xmlns:p14="http://schemas.microsoft.com/office/powerpoint/2010/main" val="4107738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799" y="1811950"/>
            <a:ext cx="5534379" cy="1159800"/>
          </a:xfrm>
        </p:spPr>
        <p:txBody>
          <a:bodyPr/>
          <a:lstStyle/>
          <a:p>
            <a:r>
              <a:rPr lang="fr-FR" dirty="0"/>
              <a:t>7. Data Treatment</a:t>
            </a:r>
          </a:p>
        </p:txBody>
      </p:sp>
      <p:sp>
        <p:nvSpPr>
          <p:cNvPr id="3" name="Subtitle 2"/>
          <p:cNvSpPr>
            <a:spLocks noGrp="1"/>
          </p:cNvSpPr>
          <p:nvPr>
            <p:ph type="subTitle" idx="1"/>
          </p:nvPr>
        </p:nvSpPr>
        <p:spPr>
          <a:xfrm>
            <a:off x="685799" y="3144849"/>
            <a:ext cx="5046786" cy="1008509"/>
          </a:xfrm>
        </p:spPr>
        <p:txBody>
          <a:bodyPr/>
          <a:lstStyle/>
          <a:p>
            <a:r>
              <a:rPr lang="en-US" dirty="0"/>
              <a:t>	Stage In Which The Core of The Data warehouse is created.</a:t>
            </a:r>
            <a:endParaRPr lang="fr-FR"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2661274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
        <p:nvSpPr>
          <p:cNvPr id="5" name="TextBox 4"/>
          <p:cNvSpPr txBox="1"/>
          <p:nvPr/>
        </p:nvSpPr>
        <p:spPr>
          <a:xfrm>
            <a:off x="237066" y="530914"/>
            <a:ext cx="4583290"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Extraction</a:t>
            </a:r>
          </a:p>
        </p:txBody>
      </p:sp>
      <p:cxnSp>
        <p:nvCxnSpPr>
          <p:cNvPr id="27" name="Straight Connector 26">
            <a:extLst>
              <a:ext uri="{FF2B5EF4-FFF2-40B4-BE49-F238E27FC236}">
                <a16:creationId xmlns:a16="http://schemas.microsoft.com/office/drawing/2014/main" id="{892DD698-41EA-44B3-A338-53428D7D5050}"/>
              </a:ext>
            </a:extLst>
          </p:cNvPr>
          <p:cNvCxnSpPr/>
          <p:nvPr/>
        </p:nvCxnSpPr>
        <p:spPr>
          <a:xfrm>
            <a:off x="2933504" y="2996489"/>
            <a:ext cx="1689653"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141C71E-E08E-4C35-AF33-12A46FFB4E28}"/>
              </a:ext>
            </a:extLst>
          </p:cNvPr>
          <p:cNvCxnSpPr/>
          <p:nvPr/>
        </p:nvCxnSpPr>
        <p:spPr>
          <a:xfrm>
            <a:off x="1243429" y="2996489"/>
            <a:ext cx="1689653"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Arc 28">
            <a:extLst>
              <a:ext uri="{FF2B5EF4-FFF2-40B4-BE49-F238E27FC236}">
                <a16:creationId xmlns:a16="http://schemas.microsoft.com/office/drawing/2014/main" id="{AF54DAFC-72BF-4C18-B451-30110FC8EBCC}"/>
              </a:ext>
            </a:extLst>
          </p:cNvPr>
          <p:cNvSpPr/>
          <p:nvPr/>
        </p:nvSpPr>
        <p:spPr>
          <a:xfrm>
            <a:off x="862948" y="2651803"/>
            <a:ext cx="689372" cy="68937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a:p>
        </p:txBody>
      </p:sp>
      <p:cxnSp>
        <p:nvCxnSpPr>
          <p:cNvPr id="30" name="Straight Connector 29">
            <a:extLst>
              <a:ext uri="{FF2B5EF4-FFF2-40B4-BE49-F238E27FC236}">
                <a16:creationId xmlns:a16="http://schemas.microsoft.com/office/drawing/2014/main" id="{6AB54977-33F8-4105-824C-3D0C493D5B00}"/>
              </a:ext>
            </a:extLst>
          </p:cNvPr>
          <p:cNvCxnSpPr>
            <a:cxnSpLocks/>
          </p:cNvCxnSpPr>
          <p:nvPr/>
        </p:nvCxnSpPr>
        <p:spPr>
          <a:xfrm>
            <a:off x="0" y="2996489"/>
            <a:ext cx="1153886"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BADB8234-7655-4312-99D5-ACC91B4B894B}"/>
              </a:ext>
            </a:extLst>
          </p:cNvPr>
          <p:cNvSpPr/>
          <p:nvPr/>
        </p:nvSpPr>
        <p:spPr>
          <a:xfrm>
            <a:off x="1136196" y="2925052"/>
            <a:ext cx="142875" cy="142875"/>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32" name="Circle: Hollow 8">
            <a:extLst>
              <a:ext uri="{FF2B5EF4-FFF2-40B4-BE49-F238E27FC236}">
                <a16:creationId xmlns:a16="http://schemas.microsoft.com/office/drawing/2014/main" id="{868629C6-9D56-44C4-A90C-D16F2E7AA94B}"/>
              </a:ext>
            </a:extLst>
          </p:cNvPr>
          <p:cNvSpPr/>
          <p:nvPr/>
        </p:nvSpPr>
        <p:spPr>
          <a:xfrm>
            <a:off x="1046899" y="2835754"/>
            <a:ext cx="321470" cy="321470"/>
          </a:xfrm>
          <a:prstGeom prst="donut">
            <a:avLst>
              <a:gd name="adj" fmla="val 5281"/>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33" name="Circle: Hollow 9">
            <a:extLst>
              <a:ext uri="{FF2B5EF4-FFF2-40B4-BE49-F238E27FC236}">
                <a16:creationId xmlns:a16="http://schemas.microsoft.com/office/drawing/2014/main" id="{1E0E5245-3E9D-45CB-A2A2-78E37536928E}"/>
              </a:ext>
            </a:extLst>
          </p:cNvPr>
          <p:cNvSpPr/>
          <p:nvPr/>
        </p:nvSpPr>
        <p:spPr>
          <a:xfrm>
            <a:off x="947245" y="2736100"/>
            <a:ext cx="520778" cy="520778"/>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cxnSp>
        <p:nvCxnSpPr>
          <p:cNvPr id="34" name="Straight Connector 33">
            <a:extLst>
              <a:ext uri="{FF2B5EF4-FFF2-40B4-BE49-F238E27FC236}">
                <a16:creationId xmlns:a16="http://schemas.microsoft.com/office/drawing/2014/main" id="{1B8353AA-1A28-4FAD-AF44-130B899BAAE4}"/>
              </a:ext>
            </a:extLst>
          </p:cNvPr>
          <p:cNvCxnSpPr>
            <a:cxnSpLocks/>
          </p:cNvCxnSpPr>
          <p:nvPr/>
        </p:nvCxnSpPr>
        <p:spPr>
          <a:xfrm flipV="1">
            <a:off x="1207634" y="3256879"/>
            <a:ext cx="0" cy="775040"/>
          </a:xfrm>
          <a:prstGeom prst="line">
            <a:avLst/>
          </a:prstGeom>
          <a:ln w="19050">
            <a:solidFill>
              <a:srgbClr val="535461"/>
            </a:solidFill>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36B49B4F-63E8-4430-9059-553CBCA3AB43}"/>
              </a:ext>
            </a:extLst>
          </p:cNvPr>
          <p:cNvSpPr/>
          <p:nvPr/>
        </p:nvSpPr>
        <p:spPr>
          <a:xfrm>
            <a:off x="1161044" y="4013069"/>
            <a:ext cx="93180" cy="9318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36" name="TextBox 35">
            <a:extLst>
              <a:ext uri="{FF2B5EF4-FFF2-40B4-BE49-F238E27FC236}">
                <a16:creationId xmlns:a16="http://schemas.microsoft.com/office/drawing/2014/main" id="{E959B938-7387-4E6C-B81C-CA1B61488588}"/>
              </a:ext>
            </a:extLst>
          </p:cNvPr>
          <p:cNvSpPr txBox="1"/>
          <p:nvPr/>
        </p:nvSpPr>
        <p:spPr>
          <a:xfrm>
            <a:off x="639364" y="2221372"/>
            <a:ext cx="1136540" cy="553998"/>
          </a:xfrm>
          <a:prstGeom prst="rect">
            <a:avLst/>
          </a:prstGeom>
          <a:noFill/>
        </p:spPr>
        <p:txBody>
          <a:bodyPr wrap="square" rtlCol="0">
            <a:spAutoFit/>
          </a:bodyPr>
          <a:lstStyle/>
          <a:p>
            <a:pPr algn="ctr"/>
            <a:r>
              <a:rPr lang="en-US" sz="3000" dirty="0">
                <a:solidFill>
                  <a:srgbClr val="535461"/>
                </a:solidFill>
                <a:latin typeface="Tw Cen MT" panose="020B0602020104020603" pitchFamily="34" charset="0"/>
              </a:rPr>
              <a:t>1</a:t>
            </a:r>
          </a:p>
        </p:txBody>
      </p:sp>
      <p:sp>
        <p:nvSpPr>
          <p:cNvPr id="37" name="TextBox 36">
            <a:extLst>
              <a:ext uri="{FF2B5EF4-FFF2-40B4-BE49-F238E27FC236}">
                <a16:creationId xmlns:a16="http://schemas.microsoft.com/office/drawing/2014/main" id="{E623F98E-5FFF-4701-A99F-87B202C66033}"/>
              </a:ext>
            </a:extLst>
          </p:cNvPr>
          <p:cNvSpPr txBox="1"/>
          <p:nvPr/>
        </p:nvSpPr>
        <p:spPr>
          <a:xfrm>
            <a:off x="410930" y="4202239"/>
            <a:ext cx="2400782" cy="461665"/>
          </a:xfrm>
          <a:prstGeom prst="rect">
            <a:avLst/>
          </a:prstGeom>
          <a:noFill/>
        </p:spPr>
        <p:txBody>
          <a:bodyPr wrap="square" rtlCol="0">
            <a:spAutoFit/>
          </a:bodyPr>
          <a:lstStyle/>
          <a:p>
            <a:r>
              <a:rPr lang="en-US" sz="1200" dirty="0">
                <a:solidFill>
                  <a:srgbClr val="A7A4BC"/>
                </a:solidFill>
                <a:latin typeface="Muli Light" panose="020B0604020202020204" charset="0"/>
              </a:rPr>
              <a:t>We designed something called jobs inside the software </a:t>
            </a:r>
          </a:p>
        </p:txBody>
      </p:sp>
      <p:sp>
        <p:nvSpPr>
          <p:cNvPr id="38" name="Arc 37">
            <a:extLst>
              <a:ext uri="{FF2B5EF4-FFF2-40B4-BE49-F238E27FC236}">
                <a16:creationId xmlns:a16="http://schemas.microsoft.com/office/drawing/2014/main" id="{B54B9C7B-4DA7-40E1-B723-68758EB971FE}"/>
              </a:ext>
            </a:extLst>
          </p:cNvPr>
          <p:cNvSpPr/>
          <p:nvPr/>
        </p:nvSpPr>
        <p:spPr>
          <a:xfrm rot="5400000">
            <a:off x="2541806" y="2651803"/>
            <a:ext cx="689372" cy="68937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a:p>
        </p:txBody>
      </p:sp>
      <p:sp>
        <p:nvSpPr>
          <p:cNvPr id="39" name="Oval 38">
            <a:extLst>
              <a:ext uri="{FF2B5EF4-FFF2-40B4-BE49-F238E27FC236}">
                <a16:creationId xmlns:a16="http://schemas.microsoft.com/office/drawing/2014/main" id="{037A3CB3-AA60-41C6-B92B-B84EC0A87E61}"/>
              </a:ext>
            </a:extLst>
          </p:cNvPr>
          <p:cNvSpPr/>
          <p:nvPr/>
        </p:nvSpPr>
        <p:spPr>
          <a:xfrm>
            <a:off x="2815055" y="2925052"/>
            <a:ext cx="142875" cy="142875"/>
          </a:xfrm>
          <a:prstGeom prst="ellipse">
            <a:avLst/>
          </a:prstGeom>
          <a:solidFill>
            <a:srgbClr val="A7D8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0" name="Circle: Hollow 20">
            <a:extLst>
              <a:ext uri="{FF2B5EF4-FFF2-40B4-BE49-F238E27FC236}">
                <a16:creationId xmlns:a16="http://schemas.microsoft.com/office/drawing/2014/main" id="{5AB77009-91CD-4089-A339-205E1FD860BA}"/>
              </a:ext>
            </a:extLst>
          </p:cNvPr>
          <p:cNvSpPr/>
          <p:nvPr/>
        </p:nvSpPr>
        <p:spPr>
          <a:xfrm>
            <a:off x="2725757" y="2835754"/>
            <a:ext cx="321470" cy="321470"/>
          </a:xfrm>
          <a:prstGeom prst="donut">
            <a:avLst>
              <a:gd name="adj" fmla="val 5281"/>
            </a:avLst>
          </a:prstGeom>
          <a:solidFill>
            <a:srgbClr val="A7D8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41" name="Circle: Hollow 21">
            <a:extLst>
              <a:ext uri="{FF2B5EF4-FFF2-40B4-BE49-F238E27FC236}">
                <a16:creationId xmlns:a16="http://schemas.microsoft.com/office/drawing/2014/main" id="{EB4F978A-6973-4038-9D44-C992F6903D28}"/>
              </a:ext>
            </a:extLst>
          </p:cNvPr>
          <p:cNvSpPr/>
          <p:nvPr/>
        </p:nvSpPr>
        <p:spPr>
          <a:xfrm>
            <a:off x="2626103" y="2736100"/>
            <a:ext cx="520778" cy="520778"/>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cxnSp>
        <p:nvCxnSpPr>
          <p:cNvPr id="42" name="Straight Connector 41">
            <a:extLst>
              <a:ext uri="{FF2B5EF4-FFF2-40B4-BE49-F238E27FC236}">
                <a16:creationId xmlns:a16="http://schemas.microsoft.com/office/drawing/2014/main" id="{7982AF7D-7FF0-494C-891D-C601C69FAD64}"/>
              </a:ext>
            </a:extLst>
          </p:cNvPr>
          <p:cNvCxnSpPr>
            <a:cxnSpLocks/>
          </p:cNvCxnSpPr>
          <p:nvPr/>
        </p:nvCxnSpPr>
        <p:spPr>
          <a:xfrm flipV="1">
            <a:off x="2886493" y="1961061"/>
            <a:ext cx="0" cy="775040"/>
          </a:xfrm>
          <a:prstGeom prst="line">
            <a:avLst/>
          </a:prstGeom>
          <a:ln w="19050">
            <a:solidFill>
              <a:srgbClr val="A7D86D"/>
            </a:solidFill>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D26033AC-E99E-4309-BD9B-47A98BA0DEA7}"/>
              </a:ext>
            </a:extLst>
          </p:cNvPr>
          <p:cNvSpPr/>
          <p:nvPr/>
        </p:nvSpPr>
        <p:spPr>
          <a:xfrm>
            <a:off x="2839902" y="1926293"/>
            <a:ext cx="93180" cy="93180"/>
          </a:xfrm>
          <a:prstGeom prst="ellipse">
            <a:avLst/>
          </a:prstGeom>
          <a:solidFill>
            <a:srgbClr val="A7D8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4" name="TextBox 43">
            <a:extLst>
              <a:ext uri="{FF2B5EF4-FFF2-40B4-BE49-F238E27FC236}">
                <a16:creationId xmlns:a16="http://schemas.microsoft.com/office/drawing/2014/main" id="{D297ECE7-7E0E-48D0-9C27-6FB0E3DB79DD}"/>
              </a:ext>
            </a:extLst>
          </p:cNvPr>
          <p:cNvSpPr txBox="1"/>
          <p:nvPr/>
        </p:nvSpPr>
        <p:spPr>
          <a:xfrm>
            <a:off x="2318222" y="3286958"/>
            <a:ext cx="1136540" cy="553998"/>
          </a:xfrm>
          <a:prstGeom prst="rect">
            <a:avLst/>
          </a:prstGeom>
          <a:noFill/>
        </p:spPr>
        <p:txBody>
          <a:bodyPr wrap="square" rtlCol="0">
            <a:spAutoFit/>
          </a:bodyPr>
          <a:lstStyle/>
          <a:p>
            <a:pPr algn="ctr"/>
            <a:r>
              <a:rPr lang="en-US" sz="3000" dirty="0">
                <a:solidFill>
                  <a:srgbClr val="A7D86D"/>
                </a:solidFill>
                <a:latin typeface="Tw Cen MT" panose="020B0602020104020603" pitchFamily="34" charset="0"/>
              </a:rPr>
              <a:t>2</a:t>
            </a:r>
          </a:p>
        </p:txBody>
      </p:sp>
      <p:sp>
        <p:nvSpPr>
          <p:cNvPr id="45" name="TextBox 44">
            <a:extLst>
              <a:ext uri="{FF2B5EF4-FFF2-40B4-BE49-F238E27FC236}">
                <a16:creationId xmlns:a16="http://schemas.microsoft.com/office/drawing/2014/main" id="{7DEA27D8-0CF3-496D-AD7D-2076231DE52C}"/>
              </a:ext>
            </a:extLst>
          </p:cNvPr>
          <p:cNvSpPr txBox="1"/>
          <p:nvPr/>
        </p:nvSpPr>
        <p:spPr>
          <a:xfrm>
            <a:off x="2025392" y="1444581"/>
            <a:ext cx="2400782" cy="461665"/>
          </a:xfrm>
          <a:prstGeom prst="rect">
            <a:avLst/>
          </a:prstGeom>
          <a:noFill/>
          <a:ln>
            <a:noFill/>
          </a:ln>
        </p:spPr>
        <p:txBody>
          <a:bodyPr wrap="square" rtlCol="0">
            <a:spAutoFit/>
          </a:bodyPr>
          <a:lstStyle/>
          <a:p>
            <a:r>
              <a:rPr lang="en-US" sz="1200" dirty="0">
                <a:solidFill>
                  <a:srgbClr val="A7A4BC"/>
                </a:solidFill>
                <a:latin typeface="Muli Light" panose="020B0604020202020204" charset="0"/>
              </a:rPr>
              <a:t>We told the job how to do the extraction</a:t>
            </a:r>
          </a:p>
        </p:txBody>
      </p:sp>
      <p:sp>
        <p:nvSpPr>
          <p:cNvPr id="46" name="Arc 45">
            <a:extLst>
              <a:ext uri="{FF2B5EF4-FFF2-40B4-BE49-F238E27FC236}">
                <a16:creationId xmlns:a16="http://schemas.microsoft.com/office/drawing/2014/main" id="{A2636062-43D3-463C-B6BD-741D547DE965}"/>
              </a:ext>
            </a:extLst>
          </p:cNvPr>
          <p:cNvSpPr/>
          <p:nvPr/>
        </p:nvSpPr>
        <p:spPr>
          <a:xfrm>
            <a:off x="4231881" y="2651803"/>
            <a:ext cx="689372" cy="68937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a:p>
        </p:txBody>
      </p:sp>
      <p:sp>
        <p:nvSpPr>
          <p:cNvPr id="47" name="Oval 46">
            <a:extLst>
              <a:ext uri="{FF2B5EF4-FFF2-40B4-BE49-F238E27FC236}">
                <a16:creationId xmlns:a16="http://schemas.microsoft.com/office/drawing/2014/main" id="{CDCB9A2B-6699-4804-99AE-7A924FDA4340}"/>
              </a:ext>
            </a:extLst>
          </p:cNvPr>
          <p:cNvSpPr/>
          <p:nvPr/>
        </p:nvSpPr>
        <p:spPr>
          <a:xfrm>
            <a:off x="4505129" y="2925052"/>
            <a:ext cx="142875" cy="142875"/>
          </a:xfrm>
          <a:prstGeom prst="ellipse">
            <a:avLst/>
          </a:prstGeom>
          <a:solidFill>
            <a:srgbClr val="723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8" name="Circle: Hollow 29">
            <a:extLst>
              <a:ext uri="{FF2B5EF4-FFF2-40B4-BE49-F238E27FC236}">
                <a16:creationId xmlns:a16="http://schemas.microsoft.com/office/drawing/2014/main" id="{3A6CDF07-EF0B-4379-8FBF-3718BD896047}"/>
              </a:ext>
            </a:extLst>
          </p:cNvPr>
          <p:cNvSpPr/>
          <p:nvPr/>
        </p:nvSpPr>
        <p:spPr>
          <a:xfrm>
            <a:off x="4415832" y="2835754"/>
            <a:ext cx="321470" cy="321470"/>
          </a:xfrm>
          <a:prstGeom prst="donut">
            <a:avLst>
              <a:gd name="adj" fmla="val 5281"/>
            </a:avLst>
          </a:prstGeom>
          <a:solidFill>
            <a:srgbClr val="723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49" name="Circle: Hollow 30">
            <a:extLst>
              <a:ext uri="{FF2B5EF4-FFF2-40B4-BE49-F238E27FC236}">
                <a16:creationId xmlns:a16="http://schemas.microsoft.com/office/drawing/2014/main" id="{FB3E2DCF-4068-4715-BD27-13370B541EAC}"/>
              </a:ext>
            </a:extLst>
          </p:cNvPr>
          <p:cNvSpPr/>
          <p:nvPr/>
        </p:nvSpPr>
        <p:spPr>
          <a:xfrm>
            <a:off x="4316178" y="2736100"/>
            <a:ext cx="520778" cy="520778"/>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cxnSp>
        <p:nvCxnSpPr>
          <p:cNvPr id="50" name="Straight Connector 49">
            <a:extLst>
              <a:ext uri="{FF2B5EF4-FFF2-40B4-BE49-F238E27FC236}">
                <a16:creationId xmlns:a16="http://schemas.microsoft.com/office/drawing/2014/main" id="{EA49CDC4-E9AD-4789-BEA6-BFF07A73111B}"/>
              </a:ext>
            </a:extLst>
          </p:cNvPr>
          <p:cNvCxnSpPr>
            <a:cxnSpLocks/>
          </p:cNvCxnSpPr>
          <p:nvPr/>
        </p:nvCxnSpPr>
        <p:spPr>
          <a:xfrm flipV="1">
            <a:off x="4576568" y="3256879"/>
            <a:ext cx="0" cy="775040"/>
          </a:xfrm>
          <a:prstGeom prst="line">
            <a:avLst/>
          </a:prstGeom>
          <a:ln w="19050">
            <a:solidFill>
              <a:srgbClr val="72351C"/>
            </a:solidFill>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DD4A8794-EADF-4527-95C6-C9D6781E9C8E}"/>
              </a:ext>
            </a:extLst>
          </p:cNvPr>
          <p:cNvSpPr/>
          <p:nvPr/>
        </p:nvSpPr>
        <p:spPr>
          <a:xfrm>
            <a:off x="4529977" y="4013069"/>
            <a:ext cx="93180" cy="93180"/>
          </a:xfrm>
          <a:prstGeom prst="ellipse">
            <a:avLst/>
          </a:prstGeom>
          <a:solidFill>
            <a:srgbClr val="723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52" name="TextBox 51">
            <a:extLst>
              <a:ext uri="{FF2B5EF4-FFF2-40B4-BE49-F238E27FC236}">
                <a16:creationId xmlns:a16="http://schemas.microsoft.com/office/drawing/2014/main" id="{4BE7D141-E60D-4B00-AA4B-1F588212DCAD}"/>
              </a:ext>
            </a:extLst>
          </p:cNvPr>
          <p:cNvSpPr txBox="1"/>
          <p:nvPr/>
        </p:nvSpPr>
        <p:spPr>
          <a:xfrm>
            <a:off x="4008297" y="2221372"/>
            <a:ext cx="1136540" cy="553998"/>
          </a:xfrm>
          <a:prstGeom prst="rect">
            <a:avLst/>
          </a:prstGeom>
          <a:noFill/>
        </p:spPr>
        <p:txBody>
          <a:bodyPr wrap="square" rtlCol="0">
            <a:spAutoFit/>
          </a:bodyPr>
          <a:lstStyle/>
          <a:p>
            <a:pPr algn="ctr"/>
            <a:r>
              <a:rPr lang="en-US" sz="3000" dirty="0">
                <a:solidFill>
                  <a:srgbClr val="72351C"/>
                </a:solidFill>
                <a:latin typeface="Tw Cen MT" panose="020B0602020104020603" pitchFamily="34" charset="0"/>
              </a:rPr>
              <a:t>3</a:t>
            </a:r>
          </a:p>
        </p:txBody>
      </p:sp>
      <p:sp>
        <p:nvSpPr>
          <p:cNvPr id="53" name="TextBox 52">
            <a:extLst>
              <a:ext uri="{FF2B5EF4-FFF2-40B4-BE49-F238E27FC236}">
                <a16:creationId xmlns:a16="http://schemas.microsoft.com/office/drawing/2014/main" id="{0A5C5A36-EC92-462F-BB70-6A797D63B1DD}"/>
              </a:ext>
            </a:extLst>
          </p:cNvPr>
          <p:cNvSpPr txBox="1"/>
          <p:nvPr/>
        </p:nvSpPr>
        <p:spPr>
          <a:xfrm>
            <a:off x="3779863" y="4202239"/>
            <a:ext cx="2400782" cy="461665"/>
          </a:xfrm>
          <a:prstGeom prst="rect">
            <a:avLst/>
          </a:prstGeom>
          <a:noFill/>
        </p:spPr>
        <p:txBody>
          <a:bodyPr wrap="square" rtlCol="0">
            <a:spAutoFit/>
          </a:bodyPr>
          <a:lstStyle/>
          <a:p>
            <a:r>
              <a:rPr lang="en-US" sz="1200" dirty="0">
                <a:solidFill>
                  <a:srgbClr val="A7A4BC"/>
                </a:solidFill>
                <a:latin typeface="Muli Light" panose="020B0604020202020204" charset="0"/>
              </a:rPr>
              <a:t>Then we execute the jobs we built </a:t>
            </a:r>
          </a:p>
        </p:txBody>
      </p:sp>
      <p:cxnSp>
        <p:nvCxnSpPr>
          <p:cNvPr id="54" name="Straight Connector 53">
            <a:extLst>
              <a:ext uri="{FF2B5EF4-FFF2-40B4-BE49-F238E27FC236}">
                <a16:creationId xmlns:a16="http://schemas.microsoft.com/office/drawing/2014/main" id="{5CE23E97-80CA-4DCE-905B-0371552128FB}"/>
              </a:ext>
            </a:extLst>
          </p:cNvPr>
          <p:cNvCxnSpPr>
            <a:cxnSpLocks/>
          </p:cNvCxnSpPr>
          <p:nvPr/>
        </p:nvCxnSpPr>
        <p:spPr>
          <a:xfrm>
            <a:off x="488743" y="4659282"/>
            <a:ext cx="1536649" cy="0"/>
          </a:xfrm>
          <a:prstGeom prst="line">
            <a:avLst/>
          </a:prstGeom>
          <a:ln w="19050">
            <a:solidFill>
              <a:srgbClr val="53546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36AF9195-D1C7-4EAB-9766-CBBD5AC04E3E}"/>
              </a:ext>
            </a:extLst>
          </p:cNvPr>
          <p:cNvCxnSpPr>
            <a:cxnSpLocks/>
          </p:cNvCxnSpPr>
          <p:nvPr/>
        </p:nvCxnSpPr>
        <p:spPr>
          <a:xfrm>
            <a:off x="3848704" y="4659282"/>
            <a:ext cx="1536649" cy="0"/>
          </a:xfrm>
          <a:prstGeom prst="line">
            <a:avLst/>
          </a:prstGeom>
          <a:ln w="19050">
            <a:solidFill>
              <a:srgbClr val="72351C"/>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67D5D77-7183-46A2-913A-91854EB46B5B}"/>
              </a:ext>
            </a:extLst>
          </p:cNvPr>
          <p:cNvCxnSpPr>
            <a:cxnSpLocks/>
          </p:cNvCxnSpPr>
          <p:nvPr/>
        </p:nvCxnSpPr>
        <p:spPr>
          <a:xfrm>
            <a:off x="2105977" y="1376484"/>
            <a:ext cx="1536649" cy="0"/>
          </a:xfrm>
          <a:prstGeom prst="line">
            <a:avLst/>
          </a:prstGeom>
          <a:ln w="19050">
            <a:solidFill>
              <a:srgbClr val="A7D86D"/>
            </a:solidFill>
          </a:ln>
        </p:spPr>
        <p:style>
          <a:lnRef idx="1">
            <a:schemeClr val="accent1"/>
          </a:lnRef>
          <a:fillRef idx="0">
            <a:schemeClr val="accent1"/>
          </a:fillRef>
          <a:effectRef idx="0">
            <a:schemeClr val="accent1"/>
          </a:effectRef>
          <a:fontRef idx="minor">
            <a:schemeClr val="tx1"/>
          </a:fontRef>
        </p:style>
      </p:cxnSp>
      <p:pic>
        <p:nvPicPr>
          <p:cNvPr id="57" name="Google Shape;337;p39">
            <a:extLst>
              <a:ext uri="{FF2B5EF4-FFF2-40B4-BE49-F238E27FC236}">
                <a16:creationId xmlns:a16="http://schemas.microsoft.com/office/drawing/2014/main" id="{6271B100-4AB9-4E41-B15F-B3AFDB847EF0}"/>
              </a:ext>
            </a:extLst>
          </p:cNvPr>
          <p:cNvPicPr preferRelativeResize="0"/>
          <p:nvPr/>
        </p:nvPicPr>
        <p:blipFill>
          <a:blip r:embed="rId3">
            <a:alphaModFix/>
          </a:blip>
          <a:stretch>
            <a:fillRect/>
          </a:stretch>
        </p:blipFill>
        <p:spPr>
          <a:xfrm>
            <a:off x="5400276" y="1444581"/>
            <a:ext cx="3199916" cy="2517293"/>
          </a:xfrm>
          <a:prstGeom prst="rect">
            <a:avLst/>
          </a:prstGeom>
          <a:noFill/>
          <a:ln>
            <a:noFill/>
          </a:ln>
        </p:spPr>
      </p:pic>
    </p:spTree>
    <p:extLst>
      <p:ext uri="{BB962C8B-B14F-4D97-AF65-F5344CB8AC3E}">
        <p14:creationId xmlns:p14="http://schemas.microsoft.com/office/powerpoint/2010/main" val="68462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p:cTn id="11" dur="500" fill="hold"/>
                                        <p:tgtEl>
                                          <p:spTgt spid="31"/>
                                        </p:tgtEl>
                                        <p:attrNameLst>
                                          <p:attrName>ppt_w</p:attrName>
                                        </p:attrNameLst>
                                      </p:cBhvr>
                                      <p:tavLst>
                                        <p:tav tm="0">
                                          <p:val>
                                            <p:fltVal val="0"/>
                                          </p:val>
                                        </p:tav>
                                        <p:tav tm="100000">
                                          <p:val>
                                            <p:strVal val="#ppt_w"/>
                                          </p:val>
                                        </p:tav>
                                      </p:tavLst>
                                    </p:anim>
                                    <p:anim calcmode="lin" valueType="num">
                                      <p:cBhvr>
                                        <p:cTn id="12" dur="500" fill="hold"/>
                                        <p:tgtEl>
                                          <p:spTgt spid="31"/>
                                        </p:tgtEl>
                                        <p:attrNameLst>
                                          <p:attrName>ppt_h</p:attrName>
                                        </p:attrNameLst>
                                      </p:cBhvr>
                                      <p:tavLst>
                                        <p:tav tm="0">
                                          <p:val>
                                            <p:fltVal val="0"/>
                                          </p:val>
                                        </p:tav>
                                        <p:tav tm="100000">
                                          <p:val>
                                            <p:strVal val="#ppt_h"/>
                                          </p:val>
                                        </p:tav>
                                      </p:tavLst>
                                    </p:anim>
                                    <p:animEffect transition="in" filter="fade">
                                      <p:cBhvr>
                                        <p:cTn id="13" dur="500"/>
                                        <p:tgtEl>
                                          <p:spTgt spid="31"/>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p:cTn id="17" dur="500" fill="hold"/>
                                        <p:tgtEl>
                                          <p:spTgt spid="32"/>
                                        </p:tgtEl>
                                        <p:attrNameLst>
                                          <p:attrName>ppt_w</p:attrName>
                                        </p:attrNameLst>
                                      </p:cBhvr>
                                      <p:tavLst>
                                        <p:tav tm="0">
                                          <p:val>
                                            <p:fltVal val="0"/>
                                          </p:val>
                                        </p:tav>
                                        <p:tav tm="100000">
                                          <p:val>
                                            <p:strVal val="#ppt_w"/>
                                          </p:val>
                                        </p:tav>
                                      </p:tavLst>
                                    </p:anim>
                                    <p:anim calcmode="lin" valueType="num">
                                      <p:cBhvr>
                                        <p:cTn id="18" dur="500" fill="hold"/>
                                        <p:tgtEl>
                                          <p:spTgt spid="32"/>
                                        </p:tgtEl>
                                        <p:attrNameLst>
                                          <p:attrName>ppt_h</p:attrName>
                                        </p:attrNameLst>
                                      </p:cBhvr>
                                      <p:tavLst>
                                        <p:tav tm="0">
                                          <p:val>
                                            <p:fltVal val="0"/>
                                          </p:val>
                                        </p:tav>
                                        <p:tav tm="100000">
                                          <p:val>
                                            <p:strVal val="#ppt_h"/>
                                          </p:val>
                                        </p:tav>
                                      </p:tavLst>
                                    </p:anim>
                                    <p:animEffect transition="in" filter="fade">
                                      <p:cBhvr>
                                        <p:cTn id="19" dur="500"/>
                                        <p:tgtEl>
                                          <p:spTgt spid="32"/>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p:cTn id="23" dur="500" fill="hold"/>
                                        <p:tgtEl>
                                          <p:spTgt spid="33"/>
                                        </p:tgtEl>
                                        <p:attrNameLst>
                                          <p:attrName>ppt_w</p:attrName>
                                        </p:attrNameLst>
                                      </p:cBhvr>
                                      <p:tavLst>
                                        <p:tav tm="0">
                                          <p:val>
                                            <p:fltVal val="0"/>
                                          </p:val>
                                        </p:tav>
                                        <p:tav tm="100000">
                                          <p:val>
                                            <p:strVal val="#ppt_w"/>
                                          </p:val>
                                        </p:tav>
                                      </p:tavLst>
                                    </p:anim>
                                    <p:anim calcmode="lin" valueType="num">
                                      <p:cBhvr>
                                        <p:cTn id="24" dur="500" fill="hold"/>
                                        <p:tgtEl>
                                          <p:spTgt spid="33"/>
                                        </p:tgtEl>
                                        <p:attrNameLst>
                                          <p:attrName>ppt_h</p:attrName>
                                        </p:attrNameLst>
                                      </p:cBhvr>
                                      <p:tavLst>
                                        <p:tav tm="0">
                                          <p:val>
                                            <p:fltVal val="0"/>
                                          </p:val>
                                        </p:tav>
                                        <p:tav tm="100000">
                                          <p:val>
                                            <p:strVal val="#ppt_h"/>
                                          </p:val>
                                        </p:tav>
                                      </p:tavLst>
                                    </p:anim>
                                    <p:animEffect transition="in" filter="fade">
                                      <p:cBhvr>
                                        <p:cTn id="25" dur="500"/>
                                        <p:tgtEl>
                                          <p:spTgt spid="33"/>
                                        </p:tgtEl>
                                      </p:cBhvr>
                                    </p:animEffect>
                                  </p:childTnLst>
                                </p:cTn>
                              </p:par>
                            </p:childTnLst>
                          </p:cTn>
                        </p:par>
                        <p:par>
                          <p:cTn id="26" fill="hold">
                            <p:stCondLst>
                              <p:cond delay="2000"/>
                            </p:stCondLst>
                            <p:childTnLst>
                              <p:par>
                                <p:cTn id="27" presetID="22" presetClass="entr" presetSubtype="1" fill="hold" nodeType="after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wipe(up)">
                                      <p:cBhvr>
                                        <p:cTn id="29" dur="500"/>
                                        <p:tgtEl>
                                          <p:spTgt spid="34"/>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35"/>
                                        </p:tgtEl>
                                        <p:attrNameLst>
                                          <p:attrName>style.visibility</p:attrName>
                                        </p:attrNameLst>
                                      </p:cBhvr>
                                      <p:to>
                                        <p:strVal val="visible"/>
                                      </p:to>
                                    </p:set>
                                    <p:anim calcmode="lin" valueType="num">
                                      <p:cBhvr>
                                        <p:cTn id="33" dur="500" fill="hold"/>
                                        <p:tgtEl>
                                          <p:spTgt spid="35"/>
                                        </p:tgtEl>
                                        <p:attrNameLst>
                                          <p:attrName>ppt_w</p:attrName>
                                        </p:attrNameLst>
                                      </p:cBhvr>
                                      <p:tavLst>
                                        <p:tav tm="0">
                                          <p:val>
                                            <p:fltVal val="0"/>
                                          </p:val>
                                        </p:tav>
                                        <p:tav tm="100000">
                                          <p:val>
                                            <p:strVal val="#ppt_w"/>
                                          </p:val>
                                        </p:tav>
                                      </p:tavLst>
                                    </p:anim>
                                    <p:anim calcmode="lin" valueType="num">
                                      <p:cBhvr>
                                        <p:cTn id="34" dur="500" fill="hold"/>
                                        <p:tgtEl>
                                          <p:spTgt spid="35"/>
                                        </p:tgtEl>
                                        <p:attrNameLst>
                                          <p:attrName>ppt_h</p:attrName>
                                        </p:attrNameLst>
                                      </p:cBhvr>
                                      <p:tavLst>
                                        <p:tav tm="0">
                                          <p:val>
                                            <p:fltVal val="0"/>
                                          </p:val>
                                        </p:tav>
                                        <p:tav tm="100000">
                                          <p:val>
                                            <p:strVal val="#ppt_h"/>
                                          </p:val>
                                        </p:tav>
                                      </p:tavLst>
                                    </p:anim>
                                    <p:animEffect transition="in" filter="fade">
                                      <p:cBhvr>
                                        <p:cTn id="35" dur="500"/>
                                        <p:tgtEl>
                                          <p:spTgt spid="35"/>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p:cTn id="39" dur="500" fill="hold"/>
                                        <p:tgtEl>
                                          <p:spTgt spid="29"/>
                                        </p:tgtEl>
                                        <p:attrNameLst>
                                          <p:attrName>ppt_w</p:attrName>
                                        </p:attrNameLst>
                                      </p:cBhvr>
                                      <p:tavLst>
                                        <p:tav tm="0">
                                          <p:val>
                                            <p:fltVal val="0"/>
                                          </p:val>
                                        </p:tav>
                                        <p:tav tm="100000">
                                          <p:val>
                                            <p:strVal val="#ppt_w"/>
                                          </p:val>
                                        </p:tav>
                                      </p:tavLst>
                                    </p:anim>
                                    <p:anim calcmode="lin" valueType="num">
                                      <p:cBhvr>
                                        <p:cTn id="40" dur="500" fill="hold"/>
                                        <p:tgtEl>
                                          <p:spTgt spid="29"/>
                                        </p:tgtEl>
                                        <p:attrNameLst>
                                          <p:attrName>ppt_h</p:attrName>
                                        </p:attrNameLst>
                                      </p:cBhvr>
                                      <p:tavLst>
                                        <p:tav tm="0">
                                          <p:val>
                                            <p:fltVal val="0"/>
                                          </p:val>
                                        </p:tav>
                                        <p:tav tm="100000">
                                          <p:val>
                                            <p:strVal val="#ppt_h"/>
                                          </p:val>
                                        </p:tav>
                                      </p:tavLst>
                                    </p:anim>
                                    <p:animEffect transition="in" filter="fade">
                                      <p:cBhvr>
                                        <p:cTn id="41" dur="500"/>
                                        <p:tgtEl>
                                          <p:spTgt spid="29"/>
                                        </p:tgtEl>
                                      </p:cBhvr>
                                    </p:animEffect>
                                  </p:childTnLst>
                                </p:cTn>
                              </p:par>
                              <p:par>
                                <p:cTn id="42" presetID="47" presetClass="entr" presetSubtype="0"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fade">
                                      <p:cBhvr>
                                        <p:cTn id="44" dur="500"/>
                                        <p:tgtEl>
                                          <p:spTgt spid="36"/>
                                        </p:tgtEl>
                                      </p:cBhvr>
                                    </p:animEffect>
                                    <p:anim calcmode="lin" valueType="num">
                                      <p:cBhvr>
                                        <p:cTn id="45" dur="500" fill="hold"/>
                                        <p:tgtEl>
                                          <p:spTgt spid="36"/>
                                        </p:tgtEl>
                                        <p:attrNameLst>
                                          <p:attrName>ppt_x</p:attrName>
                                        </p:attrNameLst>
                                      </p:cBhvr>
                                      <p:tavLst>
                                        <p:tav tm="0">
                                          <p:val>
                                            <p:strVal val="#ppt_x"/>
                                          </p:val>
                                        </p:tav>
                                        <p:tav tm="100000">
                                          <p:val>
                                            <p:strVal val="#ppt_x"/>
                                          </p:val>
                                        </p:tav>
                                      </p:tavLst>
                                    </p:anim>
                                    <p:anim calcmode="lin" valueType="num">
                                      <p:cBhvr>
                                        <p:cTn id="46" dur="500" fill="hold"/>
                                        <p:tgtEl>
                                          <p:spTgt spid="36"/>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fade">
                                      <p:cBhvr>
                                        <p:cTn id="49" dur="500"/>
                                        <p:tgtEl>
                                          <p:spTgt spid="37"/>
                                        </p:tgtEl>
                                      </p:cBhvr>
                                    </p:animEffect>
                                    <p:anim calcmode="lin" valueType="num">
                                      <p:cBhvr>
                                        <p:cTn id="50" dur="500" fill="hold"/>
                                        <p:tgtEl>
                                          <p:spTgt spid="37"/>
                                        </p:tgtEl>
                                        <p:attrNameLst>
                                          <p:attrName>ppt_x</p:attrName>
                                        </p:attrNameLst>
                                      </p:cBhvr>
                                      <p:tavLst>
                                        <p:tav tm="0">
                                          <p:val>
                                            <p:strVal val="#ppt_x"/>
                                          </p:val>
                                        </p:tav>
                                        <p:tav tm="100000">
                                          <p:val>
                                            <p:strVal val="#ppt_x"/>
                                          </p:val>
                                        </p:tav>
                                      </p:tavLst>
                                    </p:anim>
                                    <p:anim calcmode="lin" valueType="num">
                                      <p:cBhvr>
                                        <p:cTn id="51" dur="500" fill="hold"/>
                                        <p:tgtEl>
                                          <p:spTgt spid="37"/>
                                        </p:tgtEl>
                                        <p:attrNameLst>
                                          <p:attrName>ppt_y</p:attrName>
                                        </p:attrNameLst>
                                      </p:cBhvr>
                                      <p:tavLst>
                                        <p:tav tm="0">
                                          <p:val>
                                            <p:strVal val="#ppt_y+.1"/>
                                          </p:val>
                                        </p:tav>
                                        <p:tav tm="100000">
                                          <p:val>
                                            <p:strVal val="#ppt_y"/>
                                          </p:val>
                                        </p:tav>
                                      </p:tavLst>
                                    </p:anim>
                                  </p:childTnLst>
                                </p:cTn>
                              </p:par>
                            </p:childTnLst>
                          </p:cTn>
                        </p:par>
                        <p:par>
                          <p:cTn id="52" fill="hold">
                            <p:stCondLst>
                              <p:cond delay="3500"/>
                            </p:stCondLst>
                            <p:childTnLst>
                              <p:par>
                                <p:cTn id="53" presetID="22" presetClass="entr" presetSubtype="8" fill="hold" nodeType="afterEffect">
                                  <p:stCondLst>
                                    <p:cond delay="0"/>
                                  </p:stCondLst>
                                  <p:childTnLst>
                                    <p:set>
                                      <p:cBhvr>
                                        <p:cTn id="54" dur="1" fill="hold">
                                          <p:stCondLst>
                                            <p:cond delay="0"/>
                                          </p:stCondLst>
                                        </p:cTn>
                                        <p:tgtEl>
                                          <p:spTgt spid="54"/>
                                        </p:tgtEl>
                                        <p:attrNameLst>
                                          <p:attrName>style.visibility</p:attrName>
                                        </p:attrNameLst>
                                      </p:cBhvr>
                                      <p:to>
                                        <p:strVal val="visible"/>
                                      </p:to>
                                    </p:set>
                                    <p:animEffect transition="in" filter="wipe(left)">
                                      <p:cBhvr>
                                        <p:cTn id="55" dur="500"/>
                                        <p:tgtEl>
                                          <p:spTgt spid="54"/>
                                        </p:tgtEl>
                                      </p:cBhvr>
                                    </p:animEffect>
                                  </p:childTnLst>
                                </p:cTn>
                              </p:par>
                            </p:childTnLst>
                          </p:cTn>
                        </p:par>
                        <p:par>
                          <p:cTn id="56" fill="hold">
                            <p:stCondLst>
                              <p:cond delay="4000"/>
                            </p:stCondLst>
                            <p:childTnLst>
                              <p:par>
                                <p:cTn id="57" presetID="22" presetClass="entr" presetSubtype="8" fill="hold" nodeType="after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wipe(left)">
                                      <p:cBhvr>
                                        <p:cTn id="59" dur="500"/>
                                        <p:tgtEl>
                                          <p:spTgt spid="28"/>
                                        </p:tgtEl>
                                      </p:cBhvr>
                                    </p:animEffect>
                                  </p:childTnLst>
                                </p:cTn>
                              </p:par>
                            </p:childTnLst>
                          </p:cTn>
                        </p:par>
                        <p:par>
                          <p:cTn id="60" fill="hold">
                            <p:stCondLst>
                              <p:cond delay="4500"/>
                            </p:stCondLst>
                            <p:childTnLst>
                              <p:par>
                                <p:cTn id="61" presetID="53" presetClass="entr" presetSubtype="16" fill="hold" grpId="0" nodeType="afterEffect">
                                  <p:stCondLst>
                                    <p:cond delay="0"/>
                                  </p:stCondLst>
                                  <p:childTnLst>
                                    <p:set>
                                      <p:cBhvr>
                                        <p:cTn id="62" dur="1" fill="hold">
                                          <p:stCondLst>
                                            <p:cond delay="0"/>
                                          </p:stCondLst>
                                        </p:cTn>
                                        <p:tgtEl>
                                          <p:spTgt spid="39"/>
                                        </p:tgtEl>
                                        <p:attrNameLst>
                                          <p:attrName>style.visibility</p:attrName>
                                        </p:attrNameLst>
                                      </p:cBhvr>
                                      <p:to>
                                        <p:strVal val="visible"/>
                                      </p:to>
                                    </p:set>
                                    <p:anim calcmode="lin" valueType="num">
                                      <p:cBhvr>
                                        <p:cTn id="63" dur="500" fill="hold"/>
                                        <p:tgtEl>
                                          <p:spTgt spid="39"/>
                                        </p:tgtEl>
                                        <p:attrNameLst>
                                          <p:attrName>ppt_w</p:attrName>
                                        </p:attrNameLst>
                                      </p:cBhvr>
                                      <p:tavLst>
                                        <p:tav tm="0">
                                          <p:val>
                                            <p:fltVal val="0"/>
                                          </p:val>
                                        </p:tav>
                                        <p:tav tm="100000">
                                          <p:val>
                                            <p:strVal val="#ppt_w"/>
                                          </p:val>
                                        </p:tav>
                                      </p:tavLst>
                                    </p:anim>
                                    <p:anim calcmode="lin" valueType="num">
                                      <p:cBhvr>
                                        <p:cTn id="64" dur="500" fill="hold"/>
                                        <p:tgtEl>
                                          <p:spTgt spid="39"/>
                                        </p:tgtEl>
                                        <p:attrNameLst>
                                          <p:attrName>ppt_h</p:attrName>
                                        </p:attrNameLst>
                                      </p:cBhvr>
                                      <p:tavLst>
                                        <p:tav tm="0">
                                          <p:val>
                                            <p:fltVal val="0"/>
                                          </p:val>
                                        </p:tav>
                                        <p:tav tm="100000">
                                          <p:val>
                                            <p:strVal val="#ppt_h"/>
                                          </p:val>
                                        </p:tav>
                                      </p:tavLst>
                                    </p:anim>
                                    <p:animEffect transition="in" filter="fade">
                                      <p:cBhvr>
                                        <p:cTn id="65" dur="500"/>
                                        <p:tgtEl>
                                          <p:spTgt spid="39"/>
                                        </p:tgtEl>
                                      </p:cBhvr>
                                    </p:animEffect>
                                  </p:childTnLst>
                                </p:cTn>
                              </p:par>
                            </p:childTnLst>
                          </p:cTn>
                        </p:par>
                        <p:par>
                          <p:cTn id="66" fill="hold">
                            <p:stCondLst>
                              <p:cond delay="5000"/>
                            </p:stCondLst>
                            <p:childTnLst>
                              <p:par>
                                <p:cTn id="67" presetID="53" presetClass="entr" presetSubtype="16" fill="hold" grpId="0" nodeType="afterEffect">
                                  <p:stCondLst>
                                    <p:cond delay="0"/>
                                  </p:stCondLst>
                                  <p:childTnLst>
                                    <p:set>
                                      <p:cBhvr>
                                        <p:cTn id="68" dur="1" fill="hold">
                                          <p:stCondLst>
                                            <p:cond delay="0"/>
                                          </p:stCondLst>
                                        </p:cTn>
                                        <p:tgtEl>
                                          <p:spTgt spid="40"/>
                                        </p:tgtEl>
                                        <p:attrNameLst>
                                          <p:attrName>style.visibility</p:attrName>
                                        </p:attrNameLst>
                                      </p:cBhvr>
                                      <p:to>
                                        <p:strVal val="visible"/>
                                      </p:to>
                                    </p:set>
                                    <p:anim calcmode="lin" valueType="num">
                                      <p:cBhvr>
                                        <p:cTn id="69" dur="500" fill="hold"/>
                                        <p:tgtEl>
                                          <p:spTgt spid="40"/>
                                        </p:tgtEl>
                                        <p:attrNameLst>
                                          <p:attrName>ppt_w</p:attrName>
                                        </p:attrNameLst>
                                      </p:cBhvr>
                                      <p:tavLst>
                                        <p:tav tm="0">
                                          <p:val>
                                            <p:fltVal val="0"/>
                                          </p:val>
                                        </p:tav>
                                        <p:tav tm="100000">
                                          <p:val>
                                            <p:strVal val="#ppt_w"/>
                                          </p:val>
                                        </p:tav>
                                      </p:tavLst>
                                    </p:anim>
                                    <p:anim calcmode="lin" valueType="num">
                                      <p:cBhvr>
                                        <p:cTn id="70" dur="500" fill="hold"/>
                                        <p:tgtEl>
                                          <p:spTgt spid="40"/>
                                        </p:tgtEl>
                                        <p:attrNameLst>
                                          <p:attrName>ppt_h</p:attrName>
                                        </p:attrNameLst>
                                      </p:cBhvr>
                                      <p:tavLst>
                                        <p:tav tm="0">
                                          <p:val>
                                            <p:fltVal val="0"/>
                                          </p:val>
                                        </p:tav>
                                        <p:tav tm="100000">
                                          <p:val>
                                            <p:strVal val="#ppt_h"/>
                                          </p:val>
                                        </p:tav>
                                      </p:tavLst>
                                    </p:anim>
                                    <p:animEffect transition="in" filter="fade">
                                      <p:cBhvr>
                                        <p:cTn id="71" dur="500"/>
                                        <p:tgtEl>
                                          <p:spTgt spid="40"/>
                                        </p:tgtEl>
                                      </p:cBhvr>
                                    </p:animEffect>
                                  </p:childTnLst>
                                </p:cTn>
                              </p:par>
                            </p:childTnLst>
                          </p:cTn>
                        </p:par>
                        <p:par>
                          <p:cTn id="72" fill="hold">
                            <p:stCondLst>
                              <p:cond delay="5500"/>
                            </p:stCondLst>
                            <p:childTnLst>
                              <p:par>
                                <p:cTn id="73" presetID="53" presetClass="entr" presetSubtype="16" fill="hold" grpId="0" nodeType="afterEffect">
                                  <p:stCondLst>
                                    <p:cond delay="0"/>
                                  </p:stCondLst>
                                  <p:childTnLst>
                                    <p:set>
                                      <p:cBhvr>
                                        <p:cTn id="74" dur="1" fill="hold">
                                          <p:stCondLst>
                                            <p:cond delay="0"/>
                                          </p:stCondLst>
                                        </p:cTn>
                                        <p:tgtEl>
                                          <p:spTgt spid="41"/>
                                        </p:tgtEl>
                                        <p:attrNameLst>
                                          <p:attrName>style.visibility</p:attrName>
                                        </p:attrNameLst>
                                      </p:cBhvr>
                                      <p:to>
                                        <p:strVal val="visible"/>
                                      </p:to>
                                    </p:set>
                                    <p:anim calcmode="lin" valueType="num">
                                      <p:cBhvr>
                                        <p:cTn id="75" dur="500" fill="hold"/>
                                        <p:tgtEl>
                                          <p:spTgt spid="41"/>
                                        </p:tgtEl>
                                        <p:attrNameLst>
                                          <p:attrName>ppt_w</p:attrName>
                                        </p:attrNameLst>
                                      </p:cBhvr>
                                      <p:tavLst>
                                        <p:tav tm="0">
                                          <p:val>
                                            <p:fltVal val="0"/>
                                          </p:val>
                                        </p:tav>
                                        <p:tav tm="100000">
                                          <p:val>
                                            <p:strVal val="#ppt_w"/>
                                          </p:val>
                                        </p:tav>
                                      </p:tavLst>
                                    </p:anim>
                                    <p:anim calcmode="lin" valueType="num">
                                      <p:cBhvr>
                                        <p:cTn id="76" dur="500" fill="hold"/>
                                        <p:tgtEl>
                                          <p:spTgt spid="41"/>
                                        </p:tgtEl>
                                        <p:attrNameLst>
                                          <p:attrName>ppt_h</p:attrName>
                                        </p:attrNameLst>
                                      </p:cBhvr>
                                      <p:tavLst>
                                        <p:tav tm="0">
                                          <p:val>
                                            <p:fltVal val="0"/>
                                          </p:val>
                                        </p:tav>
                                        <p:tav tm="100000">
                                          <p:val>
                                            <p:strVal val="#ppt_h"/>
                                          </p:val>
                                        </p:tav>
                                      </p:tavLst>
                                    </p:anim>
                                    <p:animEffect transition="in" filter="fade">
                                      <p:cBhvr>
                                        <p:cTn id="77" dur="500"/>
                                        <p:tgtEl>
                                          <p:spTgt spid="41"/>
                                        </p:tgtEl>
                                      </p:cBhvr>
                                    </p:animEffect>
                                  </p:childTnLst>
                                </p:cTn>
                              </p:par>
                            </p:childTnLst>
                          </p:cTn>
                        </p:par>
                        <p:par>
                          <p:cTn id="78" fill="hold">
                            <p:stCondLst>
                              <p:cond delay="6000"/>
                            </p:stCondLst>
                            <p:childTnLst>
                              <p:par>
                                <p:cTn id="79" presetID="22" presetClass="entr" presetSubtype="4" fill="hold" nodeType="afterEffect">
                                  <p:stCondLst>
                                    <p:cond delay="0"/>
                                  </p:stCondLst>
                                  <p:childTnLst>
                                    <p:set>
                                      <p:cBhvr>
                                        <p:cTn id="80" dur="1" fill="hold">
                                          <p:stCondLst>
                                            <p:cond delay="0"/>
                                          </p:stCondLst>
                                        </p:cTn>
                                        <p:tgtEl>
                                          <p:spTgt spid="42"/>
                                        </p:tgtEl>
                                        <p:attrNameLst>
                                          <p:attrName>style.visibility</p:attrName>
                                        </p:attrNameLst>
                                      </p:cBhvr>
                                      <p:to>
                                        <p:strVal val="visible"/>
                                      </p:to>
                                    </p:set>
                                    <p:animEffect transition="in" filter="wipe(down)">
                                      <p:cBhvr>
                                        <p:cTn id="81" dur="500"/>
                                        <p:tgtEl>
                                          <p:spTgt spid="42"/>
                                        </p:tgtEl>
                                      </p:cBhvr>
                                    </p:animEffect>
                                  </p:childTnLst>
                                </p:cTn>
                              </p:par>
                            </p:childTnLst>
                          </p:cTn>
                        </p:par>
                        <p:par>
                          <p:cTn id="82" fill="hold">
                            <p:stCondLst>
                              <p:cond delay="6500"/>
                            </p:stCondLst>
                            <p:childTnLst>
                              <p:par>
                                <p:cTn id="83" presetID="53" presetClass="entr" presetSubtype="16" fill="hold" grpId="0" nodeType="afterEffect">
                                  <p:stCondLst>
                                    <p:cond delay="0"/>
                                  </p:stCondLst>
                                  <p:childTnLst>
                                    <p:set>
                                      <p:cBhvr>
                                        <p:cTn id="84" dur="1" fill="hold">
                                          <p:stCondLst>
                                            <p:cond delay="0"/>
                                          </p:stCondLst>
                                        </p:cTn>
                                        <p:tgtEl>
                                          <p:spTgt spid="43"/>
                                        </p:tgtEl>
                                        <p:attrNameLst>
                                          <p:attrName>style.visibility</p:attrName>
                                        </p:attrNameLst>
                                      </p:cBhvr>
                                      <p:to>
                                        <p:strVal val="visible"/>
                                      </p:to>
                                    </p:set>
                                    <p:anim calcmode="lin" valueType="num">
                                      <p:cBhvr>
                                        <p:cTn id="85" dur="500" fill="hold"/>
                                        <p:tgtEl>
                                          <p:spTgt spid="43"/>
                                        </p:tgtEl>
                                        <p:attrNameLst>
                                          <p:attrName>ppt_w</p:attrName>
                                        </p:attrNameLst>
                                      </p:cBhvr>
                                      <p:tavLst>
                                        <p:tav tm="0">
                                          <p:val>
                                            <p:fltVal val="0"/>
                                          </p:val>
                                        </p:tav>
                                        <p:tav tm="100000">
                                          <p:val>
                                            <p:strVal val="#ppt_w"/>
                                          </p:val>
                                        </p:tav>
                                      </p:tavLst>
                                    </p:anim>
                                    <p:anim calcmode="lin" valueType="num">
                                      <p:cBhvr>
                                        <p:cTn id="86" dur="500" fill="hold"/>
                                        <p:tgtEl>
                                          <p:spTgt spid="43"/>
                                        </p:tgtEl>
                                        <p:attrNameLst>
                                          <p:attrName>ppt_h</p:attrName>
                                        </p:attrNameLst>
                                      </p:cBhvr>
                                      <p:tavLst>
                                        <p:tav tm="0">
                                          <p:val>
                                            <p:fltVal val="0"/>
                                          </p:val>
                                        </p:tav>
                                        <p:tav tm="100000">
                                          <p:val>
                                            <p:strVal val="#ppt_h"/>
                                          </p:val>
                                        </p:tav>
                                      </p:tavLst>
                                    </p:anim>
                                    <p:animEffect transition="in" filter="fade">
                                      <p:cBhvr>
                                        <p:cTn id="87" dur="500"/>
                                        <p:tgtEl>
                                          <p:spTgt spid="43"/>
                                        </p:tgtEl>
                                      </p:cBhvr>
                                    </p:animEffect>
                                  </p:childTnLst>
                                </p:cTn>
                              </p:par>
                            </p:childTnLst>
                          </p:cTn>
                        </p:par>
                        <p:par>
                          <p:cTn id="88" fill="hold">
                            <p:stCondLst>
                              <p:cond delay="7000"/>
                            </p:stCondLst>
                            <p:childTnLst>
                              <p:par>
                                <p:cTn id="89" presetID="53" presetClass="entr" presetSubtype="16" fill="hold" grpId="0" nodeType="afterEffect">
                                  <p:stCondLst>
                                    <p:cond delay="0"/>
                                  </p:stCondLst>
                                  <p:childTnLst>
                                    <p:set>
                                      <p:cBhvr>
                                        <p:cTn id="90" dur="1" fill="hold">
                                          <p:stCondLst>
                                            <p:cond delay="0"/>
                                          </p:stCondLst>
                                        </p:cTn>
                                        <p:tgtEl>
                                          <p:spTgt spid="38"/>
                                        </p:tgtEl>
                                        <p:attrNameLst>
                                          <p:attrName>style.visibility</p:attrName>
                                        </p:attrNameLst>
                                      </p:cBhvr>
                                      <p:to>
                                        <p:strVal val="visible"/>
                                      </p:to>
                                    </p:set>
                                    <p:anim calcmode="lin" valueType="num">
                                      <p:cBhvr>
                                        <p:cTn id="91" dur="500" fill="hold"/>
                                        <p:tgtEl>
                                          <p:spTgt spid="38"/>
                                        </p:tgtEl>
                                        <p:attrNameLst>
                                          <p:attrName>ppt_w</p:attrName>
                                        </p:attrNameLst>
                                      </p:cBhvr>
                                      <p:tavLst>
                                        <p:tav tm="0">
                                          <p:val>
                                            <p:fltVal val="0"/>
                                          </p:val>
                                        </p:tav>
                                        <p:tav tm="100000">
                                          <p:val>
                                            <p:strVal val="#ppt_w"/>
                                          </p:val>
                                        </p:tav>
                                      </p:tavLst>
                                    </p:anim>
                                    <p:anim calcmode="lin" valueType="num">
                                      <p:cBhvr>
                                        <p:cTn id="92" dur="500" fill="hold"/>
                                        <p:tgtEl>
                                          <p:spTgt spid="38"/>
                                        </p:tgtEl>
                                        <p:attrNameLst>
                                          <p:attrName>ppt_h</p:attrName>
                                        </p:attrNameLst>
                                      </p:cBhvr>
                                      <p:tavLst>
                                        <p:tav tm="0">
                                          <p:val>
                                            <p:fltVal val="0"/>
                                          </p:val>
                                        </p:tav>
                                        <p:tav tm="100000">
                                          <p:val>
                                            <p:strVal val="#ppt_h"/>
                                          </p:val>
                                        </p:tav>
                                      </p:tavLst>
                                    </p:anim>
                                    <p:animEffect transition="in" filter="fade">
                                      <p:cBhvr>
                                        <p:cTn id="93" dur="500"/>
                                        <p:tgtEl>
                                          <p:spTgt spid="38"/>
                                        </p:tgtEl>
                                      </p:cBhvr>
                                    </p:animEffect>
                                  </p:childTnLst>
                                </p:cTn>
                              </p:par>
                              <p:par>
                                <p:cTn id="94" presetID="42" presetClass="entr" presetSubtype="0" fill="hold" grpId="0" nodeType="withEffect">
                                  <p:stCondLst>
                                    <p:cond delay="0"/>
                                  </p:stCondLst>
                                  <p:childTnLst>
                                    <p:set>
                                      <p:cBhvr>
                                        <p:cTn id="95" dur="1" fill="hold">
                                          <p:stCondLst>
                                            <p:cond delay="0"/>
                                          </p:stCondLst>
                                        </p:cTn>
                                        <p:tgtEl>
                                          <p:spTgt spid="44"/>
                                        </p:tgtEl>
                                        <p:attrNameLst>
                                          <p:attrName>style.visibility</p:attrName>
                                        </p:attrNameLst>
                                      </p:cBhvr>
                                      <p:to>
                                        <p:strVal val="visible"/>
                                      </p:to>
                                    </p:set>
                                    <p:animEffect transition="in" filter="fade">
                                      <p:cBhvr>
                                        <p:cTn id="96" dur="500"/>
                                        <p:tgtEl>
                                          <p:spTgt spid="44"/>
                                        </p:tgtEl>
                                      </p:cBhvr>
                                    </p:animEffect>
                                    <p:anim calcmode="lin" valueType="num">
                                      <p:cBhvr>
                                        <p:cTn id="97" dur="500" fill="hold"/>
                                        <p:tgtEl>
                                          <p:spTgt spid="44"/>
                                        </p:tgtEl>
                                        <p:attrNameLst>
                                          <p:attrName>ppt_x</p:attrName>
                                        </p:attrNameLst>
                                      </p:cBhvr>
                                      <p:tavLst>
                                        <p:tav tm="0">
                                          <p:val>
                                            <p:strVal val="#ppt_x"/>
                                          </p:val>
                                        </p:tav>
                                        <p:tav tm="100000">
                                          <p:val>
                                            <p:strVal val="#ppt_x"/>
                                          </p:val>
                                        </p:tav>
                                      </p:tavLst>
                                    </p:anim>
                                    <p:anim calcmode="lin" valueType="num">
                                      <p:cBhvr>
                                        <p:cTn id="98" dur="500" fill="hold"/>
                                        <p:tgtEl>
                                          <p:spTgt spid="44"/>
                                        </p:tgtEl>
                                        <p:attrNameLst>
                                          <p:attrName>ppt_y</p:attrName>
                                        </p:attrNameLst>
                                      </p:cBhvr>
                                      <p:tavLst>
                                        <p:tav tm="0">
                                          <p:val>
                                            <p:strVal val="#ppt_y+.1"/>
                                          </p:val>
                                        </p:tav>
                                        <p:tav tm="100000">
                                          <p:val>
                                            <p:strVal val="#ppt_y"/>
                                          </p:val>
                                        </p:tav>
                                      </p:tavLst>
                                    </p:anim>
                                  </p:childTnLst>
                                </p:cTn>
                              </p:par>
                              <p:par>
                                <p:cTn id="99" presetID="47" presetClass="entr" presetSubtype="0" fill="hold" grpId="0" nodeType="withEffect">
                                  <p:stCondLst>
                                    <p:cond delay="0"/>
                                  </p:stCondLst>
                                  <p:childTnLst>
                                    <p:set>
                                      <p:cBhvr>
                                        <p:cTn id="100" dur="1" fill="hold">
                                          <p:stCondLst>
                                            <p:cond delay="0"/>
                                          </p:stCondLst>
                                        </p:cTn>
                                        <p:tgtEl>
                                          <p:spTgt spid="45"/>
                                        </p:tgtEl>
                                        <p:attrNameLst>
                                          <p:attrName>style.visibility</p:attrName>
                                        </p:attrNameLst>
                                      </p:cBhvr>
                                      <p:to>
                                        <p:strVal val="visible"/>
                                      </p:to>
                                    </p:set>
                                    <p:animEffect transition="in" filter="fade">
                                      <p:cBhvr>
                                        <p:cTn id="101" dur="500"/>
                                        <p:tgtEl>
                                          <p:spTgt spid="45"/>
                                        </p:tgtEl>
                                      </p:cBhvr>
                                    </p:animEffect>
                                    <p:anim calcmode="lin" valueType="num">
                                      <p:cBhvr>
                                        <p:cTn id="102" dur="500" fill="hold"/>
                                        <p:tgtEl>
                                          <p:spTgt spid="45"/>
                                        </p:tgtEl>
                                        <p:attrNameLst>
                                          <p:attrName>ppt_x</p:attrName>
                                        </p:attrNameLst>
                                      </p:cBhvr>
                                      <p:tavLst>
                                        <p:tav tm="0">
                                          <p:val>
                                            <p:strVal val="#ppt_x"/>
                                          </p:val>
                                        </p:tav>
                                        <p:tav tm="100000">
                                          <p:val>
                                            <p:strVal val="#ppt_x"/>
                                          </p:val>
                                        </p:tav>
                                      </p:tavLst>
                                    </p:anim>
                                    <p:anim calcmode="lin" valueType="num">
                                      <p:cBhvr>
                                        <p:cTn id="103" dur="500" fill="hold"/>
                                        <p:tgtEl>
                                          <p:spTgt spid="45"/>
                                        </p:tgtEl>
                                        <p:attrNameLst>
                                          <p:attrName>ppt_y</p:attrName>
                                        </p:attrNameLst>
                                      </p:cBhvr>
                                      <p:tavLst>
                                        <p:tav tm="0">
                                          <p:val>
                                            <p:strVal val="#ppt_y-.1"/>
                                          </p:val>
                                        </p:tav>
                                        <p:tav tm="100000">
                                          <p:val>
                                            <p:strVal val="#ppt_y"/>
                                          </p:val>
                                        </p:tav>
                                      </p:tavLst>
                                    </p:anim>
                                  </p:childTnLst>
                                </p:cTn>
                              </p:par>
                            </p:childTnLst>
                          </p:cTn>
                        </p:par>
                        <p:par>
                          <p:cTn id="104" fill="hold">
                            <p:stCondLst>
                              <p:cond delay="7500"/>
                            </p:stCondLst>
                            <p:childTnLst>
                              <p:par>
                                <p:cTn id="105" presetID="22" presetClass="entr" presetSubtype="8" fill="hold" nodeType="afterEffect">
                                  <p:stCondLst>
                                    <p:cond delay="0"/>
                                  </p:stCondLst>
                                  <p:childTnLst>
                                    <p:set>
                                      <p:cBhvr>
                                        <p:cTn id="106" dur="1" fill="hold">
                                          <p:stCondLst>
                                            <p:cond delay="0"/>
                                          </p:stCondLst>
                                        </p:cTn>
                                        <p:tgtEl>
                                          <p:spTgt spid="56"/>
                                        </p:tgtEl>
                                        <p:attrNameLst>
                                          <p:attrName>style.visibility</p:attrName>
                                        </p:attrNameLst>
                                      </p:cBhvr>
                                      <p:to>
                                        <p:strVal val="visible"/>
                                      </p:to>
                                    </p:set>
                                    <p:animEffect transition="in" filter="wipe(left)">
                                      <p:cBhvr>
                                        <p:cTn id="107" dur="500"/>
                                        <p:tgtEl>
                                          <p:spTgt spid="56"/>
                                        </p:tgtEl>
                                      </p:cBhvr>
                                    </p:animEffect>
                                  </p:childTnLst>
                                </p:cTn>
                              </p:par>
                            </p:childTnLst>
                          </p:cTn>
                        </p:par>
                        <p:par>
                          <p:cTn id="108" fill="hold">
                            <p:stCondLst>
                              <p:cond delay="8000"/>
                            </p:stCondLst>
                            <p:childTnLst>
                              <p:par>
                                <p:cTn id="109" presetID="22" presetClass="entr" presetSubtype="8" fill="hold" nodeType="afterEffect">
                                  <p:stCondLst>
                                    <p:cond delay="0"/>
                                  </p:stCondLst>
                                  <p:childTnLst>
                                    <p:set>
                                      <p:cBhvr>
                                        <p:cTn id="110" dur="1" fill="hold">
                                          <p:stCondLst>
                                            <p:cond delay="0"/>
                                          </p:stCondLst>
                                        </p:cTn>
                                        <p:tgtEl>
                                          <p:spTgt spid="27"/>
                                        </p:tgtEl>
                                        <p:attrNameLst>
                                          <p:attrName>style.visibility</p:attrName>
                                        </p:attrNameLst>
                                      </p:cBhvr>
                                      <p:to>
                                        <p:strVal val="visible"/>
                                      </p:to>
                                    </p:set>
                                    <p:animEffect transition="in" filter="wipe(left)">
                                      <p:cBhvr>
                                        <p:cTn id="111" dur="500"/>
                                        <p:tgtEl>
                                          <p:spTgt spid="27"/>
                                        </p:tgtEl>
                                      </p:cBhvr>
                                    </p:animEffect>
                                  </p:childTnLst>
                                </p:cTn>
                              </p:par>
                            </p:childTnLst>
                          </p:cTn>
                        </p:par>
                        <p:par>
                          <p:cTn id="112" fill="hold">
                            <p:stCondLst>
                              <p:cond delay="8500"/>
                            </p:stCondLst>
                            <p:childTnLst>
                              <p:par>
                                <p:cTn id="113" presetID="53" presetClass="entr" presetSubtype="16" fill="hold" grpId="0" nodeType="afterEffect">
                                  <p:stCondLst>
                                    <p:cond delay="0"/>
                                  </p:stCondLst>
                                  <p:childTnLst>
                                    <p:set>
                                      <p:cBhvr>
                                        <p:cTn id="114" dur="1" fill="hold">
                                          <p:stCondLst>
                                            <p:cond delay="0"/>
                                          </p:stCondLst>
                                        </p:cTn>
                                        <p:tgtEl>
                                          <p:spTgt spid="47"/>
                                        </p:tgtEl>
                                        <p:attrNameLst>
                                          <p:attrName>style.visibility</p:attrName>
                                        </p:attrNameLst>
                                      </p:cBhvr>
                                      <p:to>
                                        <p:strVal val="visible"/>
                                      </p:to>
                                    </p:set>
                                    <p:anim calcmode="lin" valueType="num">
                                      <p:cBhvr>
                                        <p:cTn id="115" dur="500" fill="hold"/>
                                        <p:tgtEl>
                                          <p:spTgt spid="47"/>
                                        </p:tgtEl>
                                        <p:attrNameLst>
                                          <p:attrName>ppt_w</p:attrName>
                                        </p:attrNameLst>
                                      </p:cBhvr>
                                      <p:tavLst>
                                        <p:tav tm="0">
                                          <p:val>
                                            <p:fltVal val="0"/>
                                          </p:val>
                                        </p:tav>
                                        <p:tav tm="100000">
                                          <p:val>
                                            <p:strVal val="#ppt_w"/>
                                          </p:val>
                                        </p:tav>
                                      </p:tavLst>
                                    </p:anim>
                                    <p:anim calcmode="lin" valueType="num">
                                      <p:cBhvr>
                                        <p:cTn id="116" dur="500" fill="hold"/>
                                        <p:tgtEl>
                                          <p:spTgt spid="47"/>
                                        </p:tgtEl>
                                        <p:attrNameLst>
                                          <p:attrName>ppt_h</p:attrName>
                                        </p:attrNameLst>
                                      </p:cBhvr>
                                      <p:tavLst>
                                        <p:tav tm="0">
                                          <p:val>
                                            <p:fltVal val="0"/>
                                          </p:val>
                                        </p:tav>
                                        <p:tav tm="100000">
                                          <p:val>
                                            <p:strVal val="#ppt_h"/>
                                          </p:val>
                                        </p:tav>
                                      </p:tavLst>
                                    </p:anim>
                                    <p:animEffect transition="in" filter="fade">
                                      <p:cBhvr>
                                        <p:cTn id="117" dur="500"/>
                                        <p:tgtEl>
                                          <p:spTgt spid="47"/>
                                        </p:tgtEl>
                                      </p:cBhvr>
                                    </p:animEffect>
                                  </p:childTnLst>
                                </p:cTn>
                              </p:par>
                            </p:childTnLst>
                          </p:cTn>
                        </p:par>
                        <p:par>
                          <p:cTn id="118" fill="hold">
                            <p:stCondLst>
                              <p:cond delay="9000"/>
                            </p:stCondLst>
                            <p:childTnLst>
                              <p:par>
                                <p:cTn id="119" presetID="53" presetClass="entr" presetSubtype="16" fill="hold" grpId="0" nodeType="afterEffect">
                                  <p:stCondLst>
                                    <p:cond delay="0"/>
                                  </p:stCondLst>
                                  <p:childTnLst>
                                    <p:set>
                                      <p:cBhvr>
                                        <p:cTn id="120" dur="1" fill="hold">
                                          <p:stCondLst>
                                            <p:cond delay="0"/>
                                          </p:stCondLst>
                                        </p:cTn>
                                        <p:tgtEl>
                                          <p:spTgt spid="48"/>
                                        </p:tgtEl>
                                        <p:attrNameLst>
                                          <p:attrName>style.visibility</p:attrName>
                                        </p:attrNameLst>
                                      </p:cBhvr>
                                      <p:to>
                                        <p:strVal val="visible"/>
                                      </p:to>
                                    </p:set>
                                    <p:anim calcmode="lin" valueType="num">
                                      <p:cBhvr>
                                        <p:cTn id="121" dur="500" fill="hold"/>
                                        <p:tgtEl>
                                          <p:spTgt spid="48"/>
                                        </p:tgtEl>
                                        <p:attrNameLst>
                                          <p:attrName>ppt_w</p:attrName>
                                        </p:attrNameLst>
                                      </p:cBhvr>
                                      <p:tavLst>
                                        <p:tav tm="0">
                                          <p:val>
                                            <p:fltVal val="0"/>
                                          </p:val>
                                        </p:tav>
                                        <p:tav tm="100000">
                                          <p:val>
                                            <p:strVal val="#ppt_w"/>
                                          </p:val>
                                        </p:tav>
                                      </p:tavLst>
                                    </p:anim>
                                    <p:anim calcmode="lin" valueType="num">
                                      <p:cBhvr>
                                        <p:cTn id="122" dur="500" fill="hold"/>
                                        <p:tgtEl>
                                          <p:spTgt spid="48"/>
                                        </p:tgtEl>
                                        <p:attrNameLst>
                                          <p:attrName>ppt_h</p:attrName>
                                        </p:attrNameLst>
                                      </p:cBhvr>
                                      <p:tavLst>
                                        <p:tav tm="0">
                                          <p:val>
                                            <p:fltVal val="0"/>
                                          </p:val>
                                        </p:tav>
                                        <p:tav tm="100000">
                                          <p:val>
                                            <p:strVal val="#ppt_h"/>
                                          </p:val>
                                        </p:tav>
                                      </p:tavLst>
                                    </p:anim>
                                    <p:animEffect transition="in" filter="fade">
                                      <p:cBhvr>
                                        <p:cTn id="123" dur="500"/>
                                        <p:tgtEl>
                                          <p:spTgt spid="48"/>
                                        </p:tgtEl>
                                      </p:cBhvr>
                                    </p:animEffect>
                                  </p:childTnLst>
                                </p:cTn>
                              </p:par>
                            </p:childTnLst>
                          </p:cTn>
                        </p:par>
                        <p:par>
                          <p:cTn id="124" fill="hold">
                            <p:stCondLst>
                              <p:cond delay="9500"/>
                            </p:stCondLst>
                            <p:childTnLst>
                              <p:par>
                                <p:cTn id="125" presetID="53" presetClass="entr" presetSubtype="16" fill="hold" grpId="0" nodeType="afterEffect">
                                  <p:stCondLst>
                                    <p:cond delay="0"/>
                                  </p:stCondLst>
                                  <p:childTnLst>
                                    <p:set>
                                      <p:cBhvr>
                                        <p:cTn id="126" dur="1" fill="hold">
                                          <p:stCondLst>
                                            <p:cond delay="0"/>
                                          </p:stCondLst>
                                        </p:cTn>
                                        <p:tgtEl>
                                          <p:spTgt spid="49"/>
                                        </p:tgtEl>
                                        <p:attrNameLst>
                                          <p:attrName>style.visibility</p:attrName>
                                        </p:attrNameLst>
                                      </p:cBhvr>
                                      <p:to>
                                        <p:strVal val="visible"/>
                                      </p:to>
                                    </p:set>
                                    <p:anim calcmode="lin" valueType="num">
                                      <p:cBhvr>
                                        <p:cTn id="127" dur="500" fill="hold"/>
                                        <p:tgtEl>
                                          <p:spTgt spid="49"/>
                                        </p:tgtEl>
                                        <p:attrNameLst>
                                          <p:attrName>ppt_w</p:attrName>
                                        </p:attrNameLst>
                                      </p:cBhvr>
                                      <p:tavLst>
                                        <p:tav tm="0">
                                          <p:val>
                                            <p:fltVal val="0"/>
                                          </p:val>
                                        </p:tav>
                                        <p:tav tm="100000">
                                          <p:val>
                                            <p:strVal val="#ppt_w"/>
                                          </p:val>
                                        </p:tav>
                                      </p:tavLst>
                                    </p:anim>
                                    <p:anim calcmode="lin" valueType="num">
                                      <p:cBhvr>
                                        <p:cTn id="128" dur="500" fill="hold"/>
                                        <p:tgtEl>
                                          <p:spTgt spid="49"/>
                                        </p:tgtEl>
                                        <p:attrNameLst>
                                          <p:attrName>ppt_h</p:attrName>
                                        </p:attrNameLst>
                                      </p:cBhvr>
                                      <p:tavLst>
                                        <p:tav tm="0">
                                          <p:val>
                                            <p:fltVal val="0"/>
                                          </p:val>
                                        </p:tav>
                                        <p:tav tm="100000">
                                          <p:val>
                                            <p:strVal val="#ppt_h"/>
                                          </p:val>
                                        </p:tav>
                                      </p:tavLst>
                                    </p:anim>
                                    <p:animEffect transition="in" filter="fade">
                                      <p:cBhvr>
                                        <p:cTn id="129" dur="500"/>
                                        <p:tgtEl>
                                          <p:spTgt spid="49"/>
                                        </p:tgtEl>
                                      </p:cBhvr>
                                    </p:animEffect>
                                  </p:childTnLst>
                                </p:cTn>
                              </p:par>
                            </p:childTnLst>
                          </p:cTn>
                        </p:par>
                        <p:par>
                          <p:cTn id="130" fill="hold">
                            <p:stCondLst>
                              <p:cond delay="10000"/>
                            </p:stCondLst>
                            <p:childTnLst>
                              <p:par>
                                <p:cTn id="131" presetID="22" presetClass="entr" presetSubtype="1" fill="hold" nodeType="afterEffect">
                                  <p:stCondLst>
                                    <p:cond delay="0"/>
                                  </p:stCondLst>
                                  <p:childTnLst>
                                    <p:set>
                                      <p:cBhvr>
                                        <p:cTn id="132" dur="1" fill="hold">
                                          <p:stCondLst>
                                            <p:cond delay="0"/>
                                          </p:stCondLst>
                                        </p:cTn>
                                        <p:tgtEl>
                                          <p:spTgt spid="50"/>
                                        </p:tgtEl>
                                        <p:attrNameLst>
                                          <p:attrName>style.visibility</p:attrName>
                                        </p:attrNameLst>
                                      </p:cBhvr>
                                      <p:to>
                                        <p:strVal val="visible"/>
                                      </p:to>
                                    </p:set>
                                    <p:animEffect transition="in" filter="wipe(up)">
                                      <p:cBhvr>
                                        <p:cTn id="133" dur="500"/>
                                        <p:tgtEl>
                                          <p:spTgt spid="50"/>
                                        </p:tgtEl>
                                      </p:cBhvr>
                                    </p:animEffect>
                                  </p:childTnLst>
                                </p:cTn>
                              </p:par>
                            </p:childTnLst>
                          </p:cTn>
                        </p:par>
                        <p:par>
                          <p:cTn id="134" fill="hold">
                            <p:stCondLst>
                              <p:cond delay="10500"/>
                            </p:stCondLst>
                            <p:childTnLst>
                              <p:par>
                                <p:cTn id="135" presetID="53" presetClass="entr" presetSubtype="16" fill="hold" grpId="0" nodeType="afterEffect">
                                  <p:stCondLst>
                                    <p:cond delay="0"/>
                                  </p:stCondLst>
                                  <p:childTnLst>
                                    <p:set>
                                      <p:cBhvr>
                                        <p:cTn id="136" dur="1" fill="hold">
                                          <p:stCondLst>
                                            <p:cond delay="0"/>
                                          </p:stCondLst>
                                        </p:cTn>
                                        <p:tgtEl>
                                          <p:spTgt spid="51"/>
                                        </p:tgtEl>
                                        <p:attrNameLst>
                                          <p:attrName>style.visibility</p:attrName>
                                        </p:attrNameLst>
                                      </p:cBhvr>
                                      <p:to>
                                        <p:strVal val="visible"/>
                                      </p:to>
                                    </p:set>
                                    <p:anim calcmode="lin" valueType="num">
                                      <p:cBhvr>
                                        <p:cTn id="137" dur="500" fill="hold"/>
                                        <p:tgtEl>
                                          <p:spTgt spid="51"/>
                                        </p:tgtEl>
                                        <p:attrNameLst>
                                          <p:attrName>ppt_w</p:attrName>
                                        </p:attrNameLst>
                                      </p:cBhvr>
                                      <p:tavLst>
                                        <p:tav tm="0">
                                          <p:val>
                                            <p:fltVal val="0"/>
                                          </p:val>
                                        </p:tav>
                                        <p:tav tm="100000">
                                          <p:val>
                                            <p:strVal val="#ppt_w"/>
                                          </p:val>
                                        </p:tav>
                                      </p:tavLst>
                                    </p:anim>
                                    <p:anim calcmode="lin" valueType="num">
                                      <p:cBhvr>
                                        <p:cTn id="138" dur="500" fill="hold"/>
                                        <p:tgtEl>
                                          <p:spTgt spid="51"/>
                                        </p:tgtEl>
                                        <p:attrNameLst>
                                          <p:attrName>ppt_h</p:attrName>
                                        </p:attrNameLst>
                                      </p:cBhvr>
                                      <p:tavLst>
                                        <p:tav tm="0">
                                          <p:val>
                                            <p:fltVal val="0"/>
                                          </p:val>
                                        </p:tav>
                                        <p:tav tm="100000">
                                          <p:val>
                                            <p:strVal val="#ppt_h"/>
                                          </p:val>
                                        </p:tav>
                                      </p:tavLst>
                                    </p:anim>
                                    <p:animEffect transition="in" filter="fade">
                                      <p:cBhvr>
                                        <p:cTn id="139" dur="500"/>
                                        <p:tgtEl>
                                          <p:spTgt spid="51"/>
                                        </p:tgtEl>
                                      </p:cBhvr>
                                    </p:animEffect>
                                  </p:childTnLst>
                                </p:cTn>
                              </p:par>
                            </p:childTnLst>
                          </p:cTn>
                        </p:par>
                        <p:par>
                          <p:cTn id="140" fill="hold">
                            <p:stCondLst>
                              <p:cond delay="11000"/>
                            </p:stCondLst>
                            <p:childTnLst>
                              <p:par>
                                <p:cTn id="141" presetID="53" presetClass="entr" presetSubtype="16" fill="hold" grpId="0" nodeType="afterEffect">
                                  <p:stCondLst>
                                    <p:cond delay="0"/>
                                  </p:stCondLst>
                                  <p:childTnLst>
                                    <p:set>
                                      <p:cBhvr>
                                        <p:cTn id="142" dur="1" fill="hold">
                                          <p:stCondLst>
                                            <p:cond delay="0"/>
                                          </p:stCondLst>
                                        </p:cTn>
                                        <p:tgtEl>
                                          <p:spTgt spid="46"/>
                                        </p:tgtEl>
                                        <p:attrNameLst>
                                          <p:attrName>style.visibility</p:attrName>
                                        </p:attrNameLst>
                                      </p:cBhvr>
                                      <p:to>
                                        <p:strVal val="visible"/>
                                      </p:to>
                                    </p:set>
                                    <p:anim calcmode="lin" valueType="num">
                                      <p:cBhvr>
                                        <p:cTn id="143" dur="500" fill="hold"/>
                                        <p:tgtEl>
                                          <p:spTgt spid="46"/>
                                        </p:tgtEl>
                                        <p:attrNameLst>
                                          <p:attrName>ppt_w</p:attrName>
                                        </p:attrNameLst>
                                      </p:cBhvr>
                                      <p:tavLst>
                                        <p:tav tm="0">
                                          <p:val>
                                            <p:fltVal val="0"/>
                                          </p:val>
                                        </p:tav>
                                        <p:tav tm="100000">
                                          <p:val>
                                            <p:strVal val="#ppt_w"/>
                                          </p:val>
                                        </p:tav>
                                      </p:tavLst>
                                    </p:anim>
                                    <p:anim calcmode="lin" valueType="num">
                                      <p:cBhvr>
                                        <p:cTn id="144" dur="500" fill="hold"/>
                                        <p:tgtEl>
                                          <p:spTgt spid="46"/>
                                        </p:tgtEl>
                                        <p:attrNameLst>
                                          <p:attrName>ppt_h</p:attrName>
                                        </p:attrNameLst>
                                      </p:cBhvr>
                                      <p:tavLst>
                                        <p:tav tm="0">
                                          <p:val>
                                            <p:fltVal val="0"/>
                                          </p:val>
                                        </p:tav>
                                        <p:tav tm="100000">
                                          <p:val>
                                            <p:strVal val="#ppt_h"/>
                                          </p:val>
                                        </p:tav>
                                      </p:tavLst>
                                    </p:anim>
                                    <p:animEffect transition="in" filter="fade">
                                      <p:cBhvr>
                                        <p:cTn id="145" dur="500"/>
                                        <p:tgtEl>
                                          <p:spTgt spid="46"/>
                                        </p:tgtEl>
                                      </p:cBhvr>
                                    </p:animEffect>
                                  </p:childTnLst>
                                </p:cTn>
                              </p:par>
                              <p:par>
                                <p:cTn id="146" presetID="47" presetClass="entr" presetSubtype="0" fill="hold" grpId="0" nodeType="withEffect">
                                  <p:stCondLst>
                                    <p:cond delay="0"/>
                                  </p:stCondLst>
                                  <p:childTnLst>
                                    <p:set>
                                      <p:cBhvr>
                                        <p:cTn id="147" dur="1" fill="hold">
                                          <p:stCondLst>
                                            <p:cond delay="0"/>
                                          </p:stCondLst>
                                        </p:cTn>
                                        <p:tgtEl>
                                          <p:spTgt spid="52"/>
                                        </p:tgtEl>
                                        <p:attrNameLst>
                                          <p:attrName>style.visibility</p:attrName>
                                        </p:attrNameLst>
                                      </p:cBhvr>
                                      <p:to>
                                        <p:strVal val="visible"/>
                                      </p:to>
                                    </p:set>
                                    <p:animEffect transition="in" filter="fade">
                                      <p:cBhvr>
                                        <p:cTn id="148" dur="500"/>
                                        <p:tgtEl>
                                          <p:spTgt spid="52"/>
                                        </p:tgtEl>
                                      </p:cBhvr>
                                    </p:animEffect>
                                    <p:anim calcmode="lin" valueType="num">
                                      <p:cBhvr>
                                        <p:cTn id="149" dur="500" fill="hold"/>
                                        <p:tgtEl>
                                          <p:spTgt spid="52"/>
                                        </p:tgtEl>
                                        <p:attrNameLst>
                                          <p:attrName>ppt_x</p:attrName>
                                        </p:attrNameLst>
                                      </p:cBhvr>
                                      <p:tavLst>
                                        <p:tav tm="0">
                                          <p:val>
                                            <p:strVal val="#ppt_x"/>
                                          </p:val>
                                        </p:tav>
                                        <p:tav tm="100000">
                                          <p:val>
                                            <p:strVal val="#ppt_x"/>
                                          </p:val>
                                        </p:tav>
                                      </p:tavLst>
                                    </p:anim>
                                    <p:anim calcmode="lin" valueType="num">
                                      <p:cBhvr>
                                        <p:cTn id="150" dur="500" fill="hold"/>
                                        <p:tgtEl>
                                          <p:spTgt spid="52"/>
                                        </p:tgtEl>
                                        <p:attrNameLst>
                                          <p:attrName>ppt_y</p:attrName>
                                        </p:attrNameLst>
                                      </p:cBhvr>
                                      <p:tavLst>
                                        <p:tav tm="0">
                                          <p:val>
                                            <p:strVal val="#ppt_y-.1"/>
                                          </p:val>
                                        </p:tav>
                                        <p:tav tm="100000">
                                          <p:val>
                                            <p:strVal val="#ppt_y"/>
                                          </p:val>
                                        </p:tav>
                                      </p:tavLst>
                                    </p:anim>
                                  </p:childTnLst>
                                </p:cTn>
                              </p:par>
                              <p:par>
                                <p:cTn id="151" presetID="42" presetClass="entr" presetSubtype="0" fill="hold" grpId="0" nodeType="withEffect">
                                  <p:stCondLst>
                                    <p:cond delay="0"/>
                                  </p:stCondLst>
                                  <p:childTnLst>
                                    <p:set>
                                      <p:cBhvr>
                                        <p:cTn id="152" dur="1" fill="hold">
                                          <p:stCondLst>
                                            <p:cond delay="0"/>
                                          </p:stCondLst>
                                        </p:cTn>
                                        <p:tgtEl>
                                          <p:spTgt spid="53"/>
                                        </p:tgtEl>
                                        <p:attrNameLst>
                                          <p:attrName>style.visibility</p:attrName>
                                        </p:attrNameLst>
                                      </p:cBhvr>
                                      <p:to>
                                        <p:strVal val="visible"/>
                                      </p:to>
                                    </p:set>
                                    <p:animEffect transition="in" filter="fade">
                                      <p:cBhvr>
                                        <p:cTn id="153" dur="500"/>
                                        <p:tgtEl>
                                          <p:spTgt spid="53"/>
                                        </p:tgtEl>
                                      </p:cBhvr>
                                    </p:animEffect>
                                    <p:anim calcmode="lin" valueType="num">
                                      <p:cBhvr>
                                        <p:cTn id="154" dur="500" fill="hold"/>
                                        <p:tgtEl>
                                          <p:spTgt spid="53"/>
                                        </p:tgtEl>
                                        <p:attrNameLst>
                                          <p:attrName>ppt_x</p:attrName>
                                        </p:attrNameLst>
                                      </p:cBhvr>
                                      <p:tavLst>
                                        <p:tav tm="0">
                                          <p:val>
                                            <p:strVal val="#ppt_x"/>
                                          </p:val>
                                        </p:tav>
                                        <p:tav tm="100000">
                                          <p:val>
                                            <p:strVal val="#ppt_x"/>
                                          </p:val>
                                        </p:tav>
                                      </p:tavLst>
                                    </p:anim>
                                    <p:anim calcmode="lin" valueType="num">
                                      <p:cBhvr>
                                        <p:cTn id="155" dur="500" fill="hold"/>
                                        <p:tgtEl>
                                          <p:spTgt spid="53"/>
                                        </p:tgtEl>
                                        <p:attrNameLst>
                                          <p:attrName>ppt_y</p:attrName>
                                        </p:attrNameLst>
                                      </p:cBhvr>
                                      <p:tavLst>
                                        <p:tav tm="0">
                                          <p:val>
                                            <p:strVal val="#ppt_y+.1"/>
                                          </p:val>
                                        </p:tav>
                                        <p:tav tm="100000">
                                          <p:val>
                                            <p:strVal val="#ppt_y"/>
                                          </p:val>
                                        </p:tav>
                                      </p:tavLst>
                                    </p:anim>
                                  </p:childTnLst>
                                </p:cTn>
                              </p:par>
                            </p:childTnLst>
                          </p:cTn>
                        </p:par>
                        <p:par>
                          <p:cTn id="156" fill="hold">
                            <p:stCondLst>
                              <p:cond delay="11500"/>
                            </p:stCondLst>
                            <p:childTnLst>
                              <p:par>
                                <p:cTn id="157" presetID="22" presetClass="entr" presetSubtype="8" fill="hold" nodeType="afterEffect">
                                  <p:stCondLst>
                                    <p:cond delay="0"/>
                                  </p:stCondLst>
                                  <p:childTnLst>
                                    <p:set>
                                      <p:cBhvr>
                                        <p:cTn id="158" dur="1" fill="hold">
                                          <p:stCondLst>
                                            <p:cond delay="0"/>
                                          </p:stCondLst>
                                        </p:cTn>
                                        <p:tgtEl>
                                          <p:spTgt spid="55"/>
                                        </p:tgtEl>
                                        <p:attrNameLst>
                                          <p:attrName>style.visibility</p:attrName>
                                        </p:attrNameLst>
                                      </p:cBhvr>
                                      <p:to>
                                        <p:strVal val="visible"/>
                                      </p:to>
                                    </p:set>
                                    <p:animEffect transition="in" filter="wipe(left)">
                                      <p:cBhvr>
                                        <p:cTn id="15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P spid="32" grpId="0" animBg="1"/>
      <p:bldP spid="33" grpId="0" animBg="1"/>
      <p:bldP spid="35" grpId="0" animBg="1"/>
      <p:bldP spid="36" grpId="0"/>
      <p:bldP spid="37" grpId="0"/>
      <p:bldP spid="38" grpId="0" animBg="1"/>
      <p:bldP spid="39" grpId="0" animBg="1"/>
      <p:bldP spid="40" grpId="0" animBg="1"/>
      <p:bldP spid="41" grpId="0" animBg="1"/>
      <p:bldP spid="43" grpId="0" animBg="1"/>
      <p:bldP spid="44" grpId="0"/>
      <p:bldP spid="45" grpId="0"/>
      <p:bldP spid="46" grpId="0" animBg="1"/>
      <p:bldP spid="47" grpId="0" animBg="1"/>
      <p:bldP spid="48" grpId="0" animBg="1"/>
      <p:bldP spid="49" grpId="0" animBg="1"/>
      <p:bldP spid="51" grpId="0" animBg="1"/>
      <p:bldP spid="52" grpId="0"/>
      <p:bldP spid="5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a:xfrm>
            <a:off x="8480584" y="4749851"/>
            <a:ext cx="548700" cy="393600"/>
          </a:xfrm>
        </p:spPr>
        <p:txBody>
          <a:bodyPr/>
          <a:lstStyle/>
          <a:p>
            <a:pPr marL="0" lvl="0" indent="0" algn="r" rtl="0">
              <a:spcBef>
                <a:spcPts val="0"/>
              </a:spcBef>
              <a:spcAft>
                <a:spcPts val="0"/>
              </a:spcAft>
              <a:buNone/>
            </a:pPr>
            <a:fld id="{00000000-1234-1234-1234-123412341234}" type="slidenum">
              <a:rPr lang="en" smtClean="0"/>
              <a:t>3</a:t>
            </a:fld>
            <a:endParaRPr lang="en"/>
          </a:p>
        </p:txBody>
      </p:sp>
      <p:grpSp>
        <p:nvGrpSpPr>
          <p:cNvPr id="3" name="Group 2">
            <a:extLst>
              <a:ext uri="{FF2B5EF4-FFF2-40B4-BE49-F238E27FC236}">
                <a16:creationId xmlns:a16="http://schemas.microsoft.com/office/drawing/2014/main" id="{D92FD84C-73A4-4F9B-BEA8-35C62421AA22}"/>
              </a:ext>
            </a:extLst>
          </p:cNvPr>
          <p:cNvGrpSpPr/>
          <p:nvPr/>
        </p:nvGrpSpPr>
        <p:grpSpPr>
          <a:xfrm>
            <a:off x="7088263" y="2056634"/>
            <a:ext cx="1823123" cy="2366197"/>
            <a:chOff x="7188555" y="1448313"/>
            <a:chExt cx="1957903" cy="2541125"/>
          </a:xfrm>
        </p:grpSpPr>
        <p:sp>
          <p:nvSpPr>
            <p:cNvPr id="52" name="Oval 51">
              <a:extLst>
                <a:ext uri="{FF2B5EF4-FFF2-40B4-BE49-F238E27FC236}">
                  <a16:creationId xmlns:a16="http://schemas.microsoft.com/office/drawing/2014/main" id="{3444E1F2-1A40-4AC3-B65F-C377F6D8E9D4}"/>
                </a:ext>
              </a:extLst>
            </p:cNvPr>
            <p:cNvSpPr/>
            <p:nvPr/>
          </p:nvSpPr>
          <p:spPr>
            <a:xfrm>
              <a:off x="7317103" y="1492062"/>
              <a:ext cx="1592988" cy="1639357"/>
            </a:xfrm>
            <a:prstGeom prst="ellipse">
              <a:avLst/>
            </a:prstGeom>
            <a:solidFill>
              <a:srgbClr val="F86D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55" name="Oval 54">
              <a:extLst>
                <a:ext uri="{FF2B5EF4-FFF2-40B4-BE49-F238E27FC236}">
                  <a16:creationId xmlns:a16="http://schemas.microsoft.com/office/drawing/2014/main" id="{CD567D0A-A07B-4AA6-A817-3126CDB8CB06}"/>
                </a:ext>
              </a:extLst>
            </p:cNvPr>
            <p:cNvSpPr/>
            <p:nvPr/>
          </p:nvSpPr>
          <p:spPr>
            <a:xfrm>
              <a:off x="7188555" y="1448313"/>
              <a:ext cx="446841" cy="459847"/>
            </a:xfrm>
            <a:prstGeom prst="ellipse">
              <a:avLst/>
            </a:prstGeom>
            <a:solidFill>
              <a:srgbClr val="F86D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57" name="Group 56">
              <a:extLst>
                <a:ext uri="{FF2B5EF4-FFF2-40B4-BE49-F238E27FC236}">
                  <a16:creationId xmlns:a16="http://schemas.microsoft.com/office/drawing/2014/main" id="{799FCE56-9499-4A8E-8C1C-07D36C0E4E9F}"/>
                </a:ext>
              </a:extLst>
            </p:cNvPr>
            <p:cNvGrpSpPr/>
            <p:nvPr/>
          </p:nvGrpSpPr>
          <p:grpSpPr>
            <a:xfrm>
              <a:off x="7284060" y="3248283"/>
              <a:ext cx="1862398" cy="741155"/>
              <a:chOff x="9154417" y="4151669"/>
              <a:chExt cx="2761701" cy="1067954"/>
            </a:xfrm>
          </p:grpSpPr>
          <p:sp>
            <p:nvSpPr>
              <p:cNvPr id="58" name="TextBox 57">
                <a:extLst>
                  <a:ext uri="{FF2B5EF4-FFF2-40B4-BE49-F238E27FC236}">
                    <a16:creationId xmlns:a16="http://schemas.microsoft.com/office/drawing/2014/main" id="{BC12C4D2-E980-4C6D-A698-FD461D5DB036}"/>
                  </a:ext>
                </a:extLst>
              </p:cNvPr>
              <p:cNvSpPr txBox="1"/>
              <p:nvPr/>
            </p:nvSpPr>
            <p:spPr>
              <a:xfrm>
                <a:off x="9154417" y="4151669"/>
                <a:ext cx="2644770" cy="931319"/>
              </a:xfrm>
              <a:prstGeom prst="rect">
                <a:avLst/>
              </a:prstGeom>
              <a:noFill/>
            </p:spPr>
            <p:txBody>
              <a:bodyPr wrap="square" rtlCol="0">
                <a:spAutoFit/>
              </a:bodyPr>
              <a:lstStyle/>
              <a:p>
                <a:pPr algn="ctr"/>
                <a:r>
                  <a:rPr lang="en-US" sz="1800" dirty="0">
                    <a:solidFill>
                      <a:srgbClr val="F86D70"/>
                    </a:solidFill>
                    <a:latin typeface="Muli Light" panose="020B0604020202020204" charset="0"/>
                  </a:rPr>
                  <a:t>Malika</a:t>
                </a:r>
              </a:p>
              <a:p>
                <a:pPr algn="ctr"/>
                <a:r>
                  <a:rPr lang="en-US" sz="1800" dirty="0">
                    <a:solidFill>
                      <a:srgbClr val="F86D70"/>
                    </a:solidFill>
                    <a:latin typeface="Muli Light" panose="020B0604020202020204" charset="0"/>
                  </a:rPr>
                  <a:t>MADENE</a:t>
                </a:r>
              </a:p>
            </p:txBody>
          </p:sp>
          <p:sp>
            <p:nvSpPr>
              <p:cNvPr id="59" name="TextBox 58">
                <a:extLst>
                  <a:ext uri="{FF2B5EF4-FFF2-40B4-BE49-F238E27FC236}">
                    <a16:creationId xmlns:a16="http://schemas.microsoft.com/office/drawing/2014/main" id="{D87A30EB-1580-4F98-8A3A-F23533BF46BC}"/>
                  </a:ext>
                </a:extLst>
              </p:cNvPr>
              <p:cNvSpPr txBox="1"/>
              <p:nvPr/>
            </p:nvSpPr>
            <p:spPr>
              <a:xfrm>
                <a:off x="9271348" y="4853747"/>
                <a:ext cx="2644770" cy="365876"/>
              </a:xfrm>
              <a:prstGeom prst="rect">
                <a:avLst/>
              </a:prstGeom>
              <a:noFill/>
            </p:spPr>
            <p:txBody>
              <a:bodyPr wrap="square" rtlCol="0">
                <a:spAutoFit/>
              </a:bodyPr>
              <a:lstStyle/>
              <a:p>
                <a:pPr algn="ctr"/>
                <a:endParaRPr lang="en-US" sz="1050" dirty="0">
                  <a:solidFill>
                    <a:schemeClr val="bg1">
                      <a:lumMod val="65000"/>
                    </a:schemeClr>
                  </a:solidFill>
                  <a:latin typeface="Tw Cen MT" panose="020B0602020104020603" pitchFamily="34" charset="0"/>
                </a:endParaRPr>
              </a:p>
            </p:txBody>
          </p:sp>
        </p:grpSp>
        <p:pic>
          <p:nvPicPr>
            <p:cNvPr id="61" name="Picture 60"/>
            <p:cNvPicPr>
              <a:picLocks noChangeAspect="1"/>
            </p:cNvPicPr>
            <p:nvPr/>
          </p:nvPicPr>
          <p:blipFill rotWithShape="1">
            <a:blip r:embed="rId2">
              <a:extLst>
                <a:ext uri="{28A0092B-C50C-407E-A947-70E740481C1C}">
                  <a14:useLocalDpi xmlns:a14="http://schemas.microsoft.com/office/drawing/2010/main" val="0"/>
                </a:ext>
              </a:extLst>
            </a:blip>
            <a:srcRect l="541" t="12196" r="-80" b="16951"/>
            <a:stretch/>
          </p:blipFill>
          <p:spPr>
            <a:xfrm>
              <a:off x="7446385" y="1593126"/>
              <a:ext cx="1334424" cy="1438284"/>
            </a:xfrm>
            <a:prstGeom prst="ellipse">
              <a:avLst/>
            </a:prstGeom>
          </p:spPr>
        </p:pic>
      </p:grpSp>
      <p:sp>
        <p:nvSpPr>
          <p:cNvPr id="4" name="TextBox 3">
            <a:extLst>
              <a:ext uri="{FF2B5EF4-FFF2-40B4-BE49-F238E27FC236}">
                <a16:creationId xmlns:a16="http://schemas.microsoft.com/office/drawing/2014/main" id="{BE8AA9BD-5B28-4BB1-803B-54BB6E1B0DE1}"/>
              </a:ext>
            </a:extLst>
          </p:cNvPr>
          <p:cNvSpPr txBox="1"/>
          <p:nvPr/>
        </p:nvSpPr>
        <p:spPr>
          <a:xfrm>
            <a:off x="1842408" y="98859"/>
            <a:ext cx="5459186" cy="707886"/>
          </a:xfrm>
          <a:prstGeom prst="rect">
            <a:avLst/>
          </a:prstGeom>
          <a:noFill/>
        </p:spPr>
        <p:txBody>
          <a:bodyPr wrap="square" rtlCol="0">
            <a:spAutoFit/>
          </a:bodyPr>
          <a:lstStyle/>
          <a:p>
            <a:pPr algn="ctr"/>
            <a:r>
              <a:rPr lang="en-US" sz="4000" b="1" dirty="0">
                <a:solidFill>
                  <a:srgbClr val="A7D86D"/>
                </a:solidFill>
                <a:latin typeface="Poppins" panose="020B0604020202020204" charset="0"/>
                <a:cs typeface="Poppins" panose="020B0604020202020204" charset="0"/>
              </a:rPr>
              <a:t>Our Team Crew</a:t>
            </a:r>
          </a:p>
        </p:txBody>
      </p:sp>
      <p:grpSp>
        <p:nvGrpSpPr>
          <p:cNvPr id="8" name="Group 7">
            <a:extLst>
              <a:ext uri="{FF2B5EF4-FFF2-40B4-BE49-F238E27FC236}">
                <a16:creationId xmlns:a16="http://schemas.microsoft.com/office/drawing/2014/main" id="{7C1F197C-61F7-4EB5-AA23-80BE0029C585}"/>
              </a:ext>
            </a:extLst>
          </p:cNvPr>
          <p:cNvGrpSpPr/>
          <p:nvPr/>
        </p:nvGrpSpPr>
        <p:grpSpPr>
          <a:xfrm>
            <a:off x="520440" y="2056634"/>
            <a:ext cx="1914061" cy="2604401"/>
            <a:chOff x="-25813" y="1448313"/>
            <a:chExt cx="2055564" cy="2796939"/>
          </a:xfrm>
        </p:grpSpPr>
        <p:sp>
          <p:nvSpPr>
            <p:cNvPr id="12" name="Oval 11">
              <a:extLst>
                <a:ext uri="{FF2B5EF4-FFF2-40B4-BE49-F238E27FC236}">
                  <a16:creationId xmlns:a16="http://schemas.microsoft.com/office/drawing/2014/main" id="{3BCA921D-B9AA-4886-9A92-1FA7DF4F6B4C}"/>
                </a:ext>
              </a:extLst>
            </p:cNvPr>
            <p:cNvSpPr/>
            <p:nvPr/>
          </p:nvSpPr>
          <p:spPr>
            <a:xfrm>
              <a:off x="168206" y="1492062"/>
              <a:ext cx="1592988" cy="1639357"/>
            </a:xfrm>
            <a:prstGeom prst="ellipse">
              <a:avLst/>
            </a:prstGeom>
            <a:solidFill>
              <a:srgbClr val="8D94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4" name="Oval 23">
              <a:extLst>
                <a:ext uri="{FF2B5EF4-FFF2-40B4-BE49-F238E27FC236}">
                  <a16:creationId xmlns:a16="http://schemas.microsoft.com/office/drawing/2014/main" id="{70A9EC0C-AA18-4154-A3C0-3A0631C299B9}"/>
                </a:ext>
              </a:extLst>
            </p:cNvPr>
            <p:cNvSpPr/>
            <p:nvPr/>
          </p:nvSpPr>
          <p:spPr>
            <a:xfrm>
              <a:off x="23350" y="1448313"/>
              <a:ext cx="446841" cy="459847"/>
            </a:xfrm>
            <a:prstGeom prst="ellipse">
              <a:avLst/>
            </a:prstGeom>
            <a:solidFill>
              <a:srgbClr val="8D94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35" name="Group 34">
              <a:extLst>
                <a:ext uri="{FF2B5EF4-FFF2-40B4-BE49-F238E27FC236}">
                  <a16:creationId xmlns:a16="http://schemas.microsoft.com/office/drawing/2014/main" id="{206CBB3D-F228-4F69-8E5D-E460C2E4DCC7}"/>
                </a:ext>
              </a:extLst>
            </p:cNvPr>
            <p:cNvGrpSpPr/>
            <p:nvPr/>
          </p:nvGrpSpPr>
          <p:grpSpPr>
            <a:xfrm>
              <a:off x="-25813" y="3335475"/>
              <a:ext cx="2055564" cy="909777"/>
              <a:chOff x="264581" y="4277308"/>
              <a:chExt cx="3048141" cy="1310927"/>
            </a:xfrm>
          </p:grpSpPr>
          <p:sp>
            <p:nvSpPr>
              <p:cNvPr id="36" name="TextBox 35">
                <a:extLst>
                  <a:ext uri="{FF2B5EF4-FFF2-40B4-BE49-F238E27FC236}">
                    <a16:creationId xmlns:a16="http://schemas.microsoft.com/office/drawing/2014/main" id="{09170594-DC5A-4C57-8C42-57485A914C6B}"/>
                  </a:ext>
                </a:extLst>
              </p:cNvPr>
              <p:cNvSpPr txBox="1"/>
              <p:nvPr/>
            </p:nvSpPr>
            <p:spPr>
              <a:xfrm>
                <a:off x="466267" y="4277308"/>
                <a:ext cx="2644770" cy="931319"/>
              </a:xfrm>
              <a:prstGeom prst="rect">
                <a:avLst/>
              </a:prstGeom>
              <a:noFill/>
            </p:spPr>
            <p:txBody>
              <a:bodyPr wrap="square" rtlCol="0">
                <a:spAutoFit/>
              </a:bodyPr>
              <a:lstStyle/>
              <a:p>
                <a:pPr algn="ctr"/>
                <a:r>
                  <a:rPr lang="en-US" sz="1800" dirty="0">
                    <a:solidFill>
                      <a:srgbClr val="72351C"/>
                    </a:solidFill>
                    <a:latin typeface="Muli Light" panose="020B0604020202020204" charset="0"/>
                  </a:rPr>
                  <a:t>Nour El Imane</a:t>
                </a:r>
              </a:p>
              <a:p>
                <a:pPr algn="ctr"/>
                <a:r>
                  <a:rPr lang="en-US" sz="1800" dirty="0">
                    <a:solidFill>
                      <a:srgbClr val="72351C"/>
                    </a:solidFill>
                    <a:latin typeface="Muli Light" panose="020B0604020202020204" charset="0"/>
                  </a:rPr>
                  <a:t>NADJEM</a:t>
                </a:r>
              </a:p>
            </p:txBody>
          </p:sp>
          <p:sp>
            <p:nvSpPr>
              <p:cNvPr id="37" name="TextBox 36">
                <a:extLst>
                  <a:ext uri="{FF2B5EF4-FFF2-40B4-BE49-F238E27FC236}">
                    <a16:creationId xmlns:a16="http://schemas.microsoft.com/office/drawing/2014/main" id="{B3881332-ED05-4853-9880-2C2C4338D6FB}"/>
                  </a:ext>
                </a:extLst>
              </p:cNvPr>
              <p:cNvSpPr txBox="1"/>
              <p:nvPr/>
            </p:nvSpPr>
            <p:spPr>
              <a:xfrm>
                <a:off x="466267" y="4853747"/>
                <a:ext cx="2644770" cy="365876"/>
              </a:xfrm>
              <a:prstGeom prst="rect">
                <a:avLst/>
              </a:prstGeom>
              <a:noFill/>
            </p:spPr>
            <p:txBody>
              <a:bodyPr wrap="square" rtlCol="0">
                <a:spAutoFit/>
              </a:bodyPr>
              <a:lstStyle/>
              <a:p>
                <a:pPr algn="ctr"/>
                <a:endParaRPr lang="en-US" sz="1050" dirty="0">
                  <a:solidFill>
                    <a:schemeClr val="bg1">
                      <a:lumMod val="65000"/>
                    </a:schemeClr>
                  </a:solidFill>
                  <a:latin typeface="Tw Cen MT" panose="020B0602020104020603" pitchFamily="34" charset="0"/>
                </a:endParaRPr>
              </a:p>
            </p:txBody>
          </p:sp>
          <p:sp>
            <p:nvSpPr>
              <p:cNvPr id="38" name="TextBox 37">
                <a:extLst>
                  <a:ext uri="{FF2B5EF4-FFF2-40B4-BE49-F238E27FC236}">
                    <a16:creationId xmlns:a16="http://schemas.microsoft.com/office/drawing/2014/main" id="{9E103FF0-2379-4142-9BBF-748C73FA37D3}"/>
                  </a:ext>
                </a:extLst>
              </p:cNvPr>
              <p:cNvSpPr txBox="1"/>
              <p:nvPr/>
            </p:nvSpPr>
            <p:spPr>
              <a:xfrm>
                <a:off x="264581" y="5222359"/>
                <a:ext cx="3048141" cy="365876"/>
              </a:xfrm>
              <a:prstGeom prst="rect">
                <a:avLst/>
              </a:prstGeom>
              <a:noFill/>
            </p:spPr>
            <p:txBody>
              <a:bodyPr wrap="square" rtlCol="0">
                <a:spAutoFit/>
              </a:bodyPr>
              <a:lstStyle/>
              <a:p>
                <a:pPr algn="ctr"/>
                <a:endParaRPr lang="en-US" sz="1050" dirty="0">
                  <a:solidFill>
                    <a:schemeClr val="bg1">
                      <a:lumMod val="65000"/>
                    </a:schemeClr>
                  </a:solidFill>
                  <a:latin typeface="Tw Cen MT" panose="020B0602020104020603" pitchFamily="34" charset="0"/>
                </a:endParaRPr>
              </a:p>
            </p:txBody>
          </p:sp>
        </p:grpSp>
        <p:pic>
          <p:nvPicPr>
            <p:cNvPr id="63" name="Picture 62"/>
            <p:cNvPicPr>
              <a:picLocks noChangeAspect="1"/>
            </p:cNvPicPr>
            <p:nvPr/>
          </p:nvPicPr>
          <p:blipFill rotWithShape="1">
            <a:blip r:embed="rId3">
              <a:extLst>
                <a:ext uri="{28A0092B-C50C-407E-A947-70E740481C1C}">
                  <a14:useLocalDpi xmlns:a14="http://schemas.microsoft.com/office/drawing/2010/main" val="0"/>
                </a:ext>
              </a:extLst>
            </a:blip>
            <a:srcRect l="-714" t="1240" r="-348" b="38037"/>
            <a:stretch/>
          </p:blipFill>
          <p:spPr>
            <a:xfrm>
              <a:off x="295064" y="1595285"/>
              <a:ext cx="1339702" cy="1431045"/>
            </a:xfrm>
            <a:prstGeom prst="ellipse">
              <a:avLst/>
            </a:prstGeom>
          </p:spPr>
        </p:pic>
      </p:grpSp>
      <p:grpSp>
        <p:nvGrpSpPr>
          <p:cNvPr id="5" name="Group 4">
            <a:extLst>
              <a:ext uri="{FF2B5EF4-FFF2-40B4-BE49-F238E27FC236}">
                <a16:creationId xmlns:a16="http://schemas.microsoft.com/office/drawing/2014/main" id="{AD625F91-7036-4F8F-A5DE-669CFEBD6F1B}"/>
              </a:ext>
            </a:extLst>
          </p:cNvPr>
          <p:cNvGrpSpPr/>
          <p:nvPr/>
        </p:nvGrpSpPr>
        <p:grpSpPr>
          <a:xfrm>
            <a:off x="5377460" y="873536"/>
            <a:ext cx="1949772" cy="2604402"/>
            <a:chOff x="5324705" y="1448313"/>
            <a:chExt cx="2093915" cy="2796940"/>
          </a:xfrm>
        </p:grpSpPr>
        <p:sp>
          <p:nvSpPr>
            <p:cNvPr id="21" name="Oval 20">
              <a:extLst>
                <a:ext uri="{FF2B5EF4-FFF2-40B4-BE49-F238E27FC236}">
                  <a16:creationId xmlns:a16="http://schemas.microsoft.com/office/drawing/2014/main" id="{3444E1F2-1A40-4AC3-B65F-C377F6D8E9D4}"/>
                </a:ext>
              </a:extLst>
            </p:cNvPr>
            <p:cNvSpPr/>
            <p:nvPr/>
          </p:nvSpPr>
          <p:spPr>
            <a:xfrm>
              <a:off x="5453253" y="1492062"/>
              <a:ext cx="1592988" cy="1639357"/>
            </a:xfrm>
            <a:prstGeom prst="ellipse">
              <a:avLst/>
            </a:prstGeom>
            <a:solidFill>
              <a:srgbClr val="3F3D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33" name="Oval 32">
              <a:extLst>
                <a:ext uri="{FF2B5EF4-FFF2-40B4-BE49-F238E27FC236}">
                  <a16:creationId xmlns:a16="http://schemas.microsoft.com/office/drawing/2014/main" id="{CD567D0A-A07B-4AA6-A817-3126CDB8CB06}"/>
                </a:ext>
              </a:extLst>
            </p:cNvPr>
            <p:cNvSpPr/>
            <p:nvPr/>
          </p:nvSpPr>
          <p:spPr>
            <a:xfrm>
              <a:off x="5324705" y="1448313"/>
              <a:ext cx="446841" cy="459847"/>
            </a:xfrm>
            <a:prstGeom prst="ellipse">
              <a:avLst/>
            </a:prstGeom>
            <a:solidFill>
              <a:srgbClr val="3F3D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47" name="Group 46">
              <a:extLst>
                <a:ext uri="{FF2B5EF4-FFF2-40B4-BE49-F238E27FC236}">
                  <a16:creationId xmlns:a16="http://schemas.microsoft.com/office/drawing/2014/main" id="{799FCE56-9499-4A8E-8C1C-07D36C0E4E9F}"/>
                </a:ext>
              </a:extLst>
            </p:cNvPr>
            <p:cNvGrpSpPr/>
            <p:nvPr/>
          </p:nvGrpSpPr>
          <p:grpSpPr>
            <a:xfrm>
              <a:off x="5363056" y="3205884"/>
              <a:ext cx="2055564" cy="1039369"/>
              <a:chOff x="9069662" y="4090575"/>
              <a:chExt cx="3048141" cy="1497660"/>
            </a:xfrm>
          </p:grpSpPr>
          <p:sp>
            <p:nvSpPr>
              <p:cNvPr id="48" name="TextBox 47">
                <a:extLst>
                  <a:ext uri="{FF2B5EF4-FFF2-40B4-BE49-F238E27FC236}">
                    <a16:creationId xmlns:a16="http://schemas.microsoft.com/office/drawing/2014/main" id="{BC12C4D2-E980-4C6D-A698-FD461D5DB036}"/>
                  </a:ext>
                </a:extLst>
              </p:cNvPr>
              <p:cNvSpPr txBox="1"/>
              <p:nvPr/>
            </p:nvSpPr>
            <p:spPr>
              <a:xfrm>
                <a:off x="9092477" y="4090575"/>
                <a:ext cx="2644768" cy="931319"/>
              </a:xfrm>
              <a:prstGeom prst="rect">
                <a:avLst/>
              </a:prstGeom>
              <a:noFill/>
            </p:spPr>
            <p:txBody>
              <a:bodyPr wrap="square" rtlCol="0">
                <a:spAutoFit/>
              </a:bodyPr>
              <a:lstStyle/>
              <a:p>
                <a:pPr algn="ctr"/>
                <a:r>
                  <a:rPr lang="en-US" sz="1800" dirty="0">
                    <a:solidFill>
                      <a:srgbClr val="3F3D56"/>
                    </a:solidFill>
                    <a:latin typeface="Muli Light" panose="020B0604020202020204" charset="0"/>
                  </a:rPr>
                  <a:t>Ismail</a:t>
                </a:r>
              </a:p>
              <a:p>
                <a:pPr algn="ctr"/>
                <a:r>
                  <a:rPr lang="en-US" sz="1800" dirty="0">
                    <a:solidFill>
                      <a:srgbClr val="3F3D56"/>
                    </a:solidFill>
                    <a:latin typeface="Muli Light" panose="020B0604020202020204" charset="0"/>
                  </a:rPr>
                  <a:t>BOURBAI</a:t>
                </a:r>
              </a:p>
            </p:txBody>
          </p:sp>
          <p:sp>
            <p:nvSpPr>
              <p:cNvPr id="49" name="TextBox 48">
                <a:extLst>
                  <a:ext uri="{FF2B5EF4-FFF2-40B4-BE49-F238E27FC236}">
                    <a16:creationId xmlns:a16="http://schemas.microsoft.com/office/drawing/2014/main" id="{D87A30EB-1580-4F98-8A3A-F23533BF46BC}"/>
                  </a:ext>
                </a:extLst>
              </p:cNvPr>
              <p:cNvSpPr txBox="1"/>
              <p:nvPr/>
            </p:nvSpPr>
            <p:spPr>
              <a:xfrm>
                <a:off x="9271348" y="4853747"/>
                <a:ext cx="2644770" cy="365876"/>
              </a:xfrm>
              <a:prstGeom prst="rect">
                <a:avLst/>
              </a:prstGeom>
              <a:noFill/>
            </p:spPr>
            <p:txBody>
              <a:bodyPr wrap="square" rtlCol="0">
                <a:spAutoFit/>
              </a:bodyPr>
              <a:lstStyle/>
              <a:p>
                <a:pPr algn="ctr"/>
                <a:endParaRPr lang="en-US" sz="1050" dirty="0">
                  <a:solidFill>
                    <a:schemeClr val="bg1">
                      <a:lumMod val="65000"/>
                    </a:schemeClr>
                  </a:solidFill>
                  <a:latin typeface="Tw Cen MT" panose="020B0602020104020603" pitchFamily="34" charset="0"/>
                </a:endParaRPr>
              </a:p>
            </p:txBody>
          </p:sp>
          <p:sp>
            <p:nvSpPr>
              <p:cNvPr id="50" name="TextBox 49">
                <a:extLst>
                  <a:ext uri="{FF2B5EF4-FFF2-40B4-BE49-F238E27FC236}">
                    <a16:creationId xmlns:a16="http://schemas.microsoft.com/office/drawing/2014/main" id="{963741A8-F01E-4F5B-81D0-1F06C160FE9C}"/>
                  </a:ext>
                </a:extLst>
              </p:cNvPr>
              <p:cNvSpPr txBox="1"/>
              <p:nvPr/>
            </p:nvSpPr>
            <p:spPr>
              <a:xfrm>
                <a:off x="9069662" y="5222359"/>
                <a:ext cx="3048141" cy="365876"/>
              </a:xfrm>
              <a:prstGeom prst="rect">
                <a:avLst/>
              </a:prstGeom>
              <a:noFill/>
            </p:spPr>
            <p:txBody>
              <a:bodyPr wrap="square" rtlCol="0">
                <a:spAutoFit/>
              </a:bodyPr>
              <a:lstStyle/>
              <a:p>
                <a:pPr algn="ctr"/>
                <a:endParaRPr lang="en-US" sz="1050" dirty="0">
                  <a:solidFill>
                    <a:schemeClr val="bg1">
                      <a:lumMod val="65000"/>
                    </a:schemeClr>
                  </a:solidFill>
                  <a:latin typeface="Tw Cen MT" panose="020B0602020104020603" pitchFamily="34" charset="0"/>
                </a:endParaRPr>
              </a:p>
            </p:txBody>
          </p:sp>
        </p:grpSp>
        <p:pic>
          <p:nvPicPr>
            <p:cNvPr id="62" name="Picture 6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30543" y="1593126"/>
              <a:ext cx="1435364" cy="1435364"/>
            </a:xfrm>
            <a:prstGeom prst="ellipse">
              <a:avLst/>
            </a:prstGeom>
          </p:spPr>
        </p:pic>
      </p:grpSp>
      <p:grpSp>
        <p:nvGrpSpPr>
          <p:cNvPr id="6" name="Group 5">
            <a:extLst>
              <a:ext uri="{FF2B5EF4-FFF2-40B4-BE49-F238E27FC236}">
                <a16:creationId xmlns:a16="http://schemas.microsoft.com/office/drawing/2014/main" id="{311AB004-40A4-49C7-8F98-2DC6531AF58F}"/>
              </a:ext>
            </a:extLst>
          </p:cNvPr>
          <p:cNvGrpSpPr/>
          <p:nvPr/>
        </p:nvGrpSpPr>
        <p:grpSpPr>
          <a:xfrm>
            <a:off x="3753942" y="2056634"/>
            <a:ext cx="1972229" cy="2604402"/>
            <a:chOff x="3482551" y="1448313"/>
            <a:chExt cx="2118032" cy="2796940"/>
          </a:xfrm>
        </p:grpSpPr>
        <p:sp>
          <p:nvSpPr>
            <p:cNvPr id="18" name="Oval 17">
              <a:extLst>
                <a:ext uri="{FF2B5EF4-FFF2-40B4-BE49-F238E27FC236}">
                  <a16:creationId xmlns:a16="http://schemas.microsoft.com/office/drawing/2014/main" id="{B7952EFE-8A85-4A1A-BE4C-7F5FAA5E0D4C}"/>
                </a:ext>
              </a:extLst>
            </p:cNvPr>
            <p:cNvSpPr/>
            <p:nvPr/>
          </p:nvSpPr>
          <p:spPr>
            <a:xfrm>
              <a:off x="3627406" y="1492062"/>
              <a:ext cx="1592988" cy="1639357"/>
            </a:xfrm>
            <a:prstGeom prst="ellipse">
              <a:avLst/>
            </a:prstGeom>
            <a:solidFill>
              <a:srgbClr val="A7D8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30" name="Oval 29">
              <a:extLst>
                <a:ext uri="{FF2B5EF4-FFF2-40B4-BE49-F238E27FC236}">
                  <a16:creationId xmlns:a16="http://schemas.microsoft.com/office/drawing/2014/main" id="{9591C092-0076-4123-8BD2-B64B25967B0F}"/>
                </a:ext>
              </a:extLst>
            </p:cNvPr>
            <p:cNvSpPr/>
            <p:nvPr/>
          </p:nvSpPr>
          <p:spPr>
            <a:xfrm>
              <a:off x="3482551" y="1448313"/>
              <a:ext cx="446841" cy="459847"/>
            </a:xfrm>
            <a:prstGeom prst="ellipse">
              <a:avLst/>
            </a:prstGeom>
            <a:solidFill>
              <a:srgbClr val="A7D8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43" name="Group 42">
              <a:extLst>
                <a:ext uri="{FF2B5EF4-FFF2-40B4-BE49-F238E27FC236}">
                  <a16:creationId xmlns:a16="http://schemas.microsoft.com/office/drawing/2014/main" id="{BBE1150E-EDCD-4EF1-A5A3-ECB8E1F3DCF5}"/>
                </a:ext>
              </a:extLst>
            </p:cNvPr>
            <p:cNvGrpSpPr/>
            <p:nvPr/>
          </p:nvGrpSpPr>
          <p:grpSpPr>
            <a:xfrm>
              <a:off x="3545019" y="3239132"/>
              <a:ext cx="2055564" cy="1006121"/>
              <a:chOff x="6191192" y="4138483"/>
              <a:chExt cx="3048141" cy="1449752"/>
            </a:xfrm>
          </p:grpSpPr>
          <p:sp>
            <p:nvSpPr>
              <p:cNvPr id="44" name="TextBox 43">
                <a:extLst>
                  <a:ext uri="{FF2B5EF4-FFF2-40B4-BE49-F238E27FC236}">
                    <a16:creationId xmlns:a16="http://schemas.microsoft.com/office/drawing/2014/main" id="{00617F91-C4BF-488D-A8B4-30A7C0D85066}"/>
                  </a:ext>
                </a:extLst>
              </p:cNvPr>
              <p:cNvSpPr txBox="1"/>
              <p:nvPr/>
            </p:nvSpPr>
            <p:spPr>
              <a:xfrm>
                <a:off x="6237996" y="4138483"/>
                <a:ext cx="2644770" cy="931319"/>
              </a:xfrm>
              <a:prstGeom prst="rect">
                <a:avLst/>
              </a:prstGeom>
              <a:noFill/>
            </p:spPr>
            <p:txBody>
              <a:bodyPr wrap="square" rtlCol="0">
                <a:spAutoFit/>
              </a:bodyPr>
              <a:lstStyle/>
              <a:p>
                <a:pPr algn="ctr"/>
                <a:r>
                  <a:rPr lang="en-US" sz="1800" dirty="0">
                    <a:solidFill>
                      <a:srgbClr val="A7D86D"/>
                    </a:solidFill>
                    <a:latin typeface="Muli Light" panose="020B0604020202020204" charset="0"/>
                  </a:rPr>
                  <a:t>Younes</a:t>
                </a:r>
              </a:p>
              <a:p>
                <a:pPr algn="ctr"/>
                <a:r>
                  <a:rPr lang="en-US" sz="1800" dirty="0">
                    <a:solidFill>
                      <a:srgbClr val="A7D86D"/>
                    </a:solidFill>
                    <a:latin typeface="Muli Light" panose="020B0604020202020204" charset="0"/>
                  </a:rPr>
                  <a:t>CHARFAOUI</a:t>
                </a:r>
              </a:p>
            </p:txBody>
          </p:sp>
          <p:sp>
            <p:nvSpPr>
              <p:cNvPr id="45" name="TextBox 44">
                <a:extLst>
                  <a:ext uri="{FF2B5EF4-FFF2-40B4-BE49-F238E27FC236}">
                    <a16:creationId xmlns:a16="http://schemas.microsoft.com/office/drawing/2014/main" id="{907181CC-17AD-4D09-9CD2-106B380BB0C4}"/>
                  </a:ext>
                </a:extLst>
              </p:cNvPr>
              <p:cNvSpPr txBox="1"/>
              <p:nvPr/>
            </p:nvSpPr>
            <p:spPr>
              <a:xfrm>
                <a:off x="6392878" y="4853747"/>
                <a:ext cx="2644770" cy="365876"/>
              </a:xfrm>
              <a:prstGeom prst="rect">
                <a:avLst/>
              </a:prstGeom>
              <a:noFill/>
            </p:spPr>
            <p:txBody>
              <a:bodyPr wrap="square" rtlCol="0">
                <a:spAutoFit/>
              </a:bodyPr>
              <a:lstStyle/>
              <a:p>
                <a:pPr algn="ctr"/>
                <a:endParaRPr lang="en-US" sz="1050" dirty="0">
                  <a:solidFill>
                    <a:schemeClr val="bg1">
                      <a:lumMod val="65000"/>
                    </a:schemeClr>
                  </a:solidFill>
                  <a:latin typeface="Tw Cen MT" panose="020B0602020104020603" pitchFamily="34" charset="0"/>
                </a:endParaRPr>
              </a:p>
            </p:txBody>
          </p:sp>
          <p:sp>
            <p:nvSpPr>
              <p:cNvPr id="46" name="TextBox 45">
                <a:extLst>
                  <a:ext uri="{FF2B5EF4-FFF2-40B4-BE49-F238E27FC236}">
                    <a16:creationId xmlns:a16="http://schemas.microsoft.com/office/drawing/2014/main" id="{BE636DC9-05DB-4ABD-AD61-9C16EBF39496}"/>
                  </a:ext>
                </a:extLst>
              </p:cNvPr>
              <p:cNvSpPr txBox="1"/>
              <p:nvPr/>
            </p:nvSpPr>
            <p:spPr>
              <a:xfrm>
                <a:off x="6191192" y="5222359"/>
                <a:ext cx="3048141" cy="365876"/>
              </a:xfrm>
              <a:prstGeom prst="rect">
                <a:avLst/>
              </a:prstGeom>
              <a:noFill/>
            </p:spPr>
            <p:txBody>
              <a:bodyPr wrap="square" rtlCol="0">
                <a:spAutoFit/>
              </a:bodyPr>
              <a:lstStyle/>
              <a:p>
                <a:pPr algn="ctr"/>
                <a:endParaRPr lang="en-US" sz="1050" dirty="0">
                  <a:solidFill>
                    <a:schemeClr val="bg1">
                      <a:lumMod val="65000"/>
                    </a:schemeClr>
                  </a:solidFill>
                  <a:latin typeface="Tw Cen MT" panose="020B0602020104020603" pitchFamily="34" charset="0"/>
                </a:endParaRPr>
              </a:p>
            </p:txBody>
          </p:sp>
        </p:grpSp>
        <p:pic>
          <p:nvPicPr>
            <p:cNvPr id="66" name="Picture 65"/>
            <p:cNvPicPr>
              <a:picLocks noChangeAspect="1"/>
            </p:cNvPicPr>
            <p:nvPr/>
          </p:nvPicPr>
          <p:blipFill rotWithShape="1">
            <a:blip r:embed="rId5">
              <a:extLst>
                <a:ext uri="{28A0092B-C50C-407E-A947-70E740481C1C}">
                  <a14:useLocalDpi xmlns:a14="http://schemas.microsoft.com/office/drawing/2010/main" val="0"/>
                </a:ext>
              </a:extLst>
            </a:blip>
            <a:srcRect l="14032" t="827" r="10155" b="-827"/>
            <a:stretch/>
          </p:blipFill>
          <p:spPr>
            <a:xfrm>
              <a:off x="3690242" y="1585132"/>
              <a:ext cx="1467099" cy="1451347"/>
            </a:xfrm>
            <a:prstGeom prst="ellipse">
              <a:avLst/>
            </a:prstGeom>
          </p:spPr>
        </p:pic>
      </p:grpSp>
      <p:grpSp>
        <p:nvGrpSpPr>
          <p:cNvPr id="7" name="Group 6">
            <a:extLst>
              <a:ext uri="{FF2B5EF4-FFF2-40B4-BE49-F238E27FC236}">
                <a16:creationId xmlns:a16="http://schemas.microsoft.com/office/drawing/2014/main" id="{5BFE6C88-DAA2-4AA9-8301-DC794731BBB1}"/>
              </a:ext>
            </a:extLst>
          </p:cNvPr>
          <p:cNvGrpSpPr/>
          <p:nvPr/>
        </p:nvGrpSpPr>
        <p:grpSpPr>
          <a:xfrm>
            <a:off x="2081489" y="935537"/>
            <a:ext cx="1914061" cy="2604400"/>
            <a:chOff x="1743625" y="1448313"/>
            <a:chExt cx="2055564" cy="2796938"/>
          </a:xfrm>
        </p:grpSpPr>
        <p:sp>
          <p:nvSpPr>
            <p:cNvPr id="15" name="Oval 14">
              <a:extLst>
                <a:ext uri="{FF2B5EF4-FFF2-40B4-BE49-F238E27FC236}">
                  <a16:creationId xmlns:a16="http://schemas.microsoft.com/office/drawing/2014/main" id="{6DE73BA8-A848-48A0-86A6-513A02B9E658}"/>
                </a:ext>
              </a:extLst>
            </p:cNvPr>
            <p:cNvSpPr/>
            <p:nvPr/>
          </p:nvSpPr>
          <p:spPr>
            <a:xfrm>
              <a:off x="1945454" y="1492062"/>
              <a:ext cx="1592988" cy="1639357"/>
            </a:xfrm>
            <a:prstGeom prst="ellipse">
              <a:avLst/>
            </a:prstGeom>
            <a:solidFill>
              <a:srgbClr val="4D8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rgbClr val="4D8AF0"/>
                </a:solidFill>
              </a:endParaRPr>
            </a:p>
          </p:txBody>
        </p:sp>
        <p:sp>
          <p:nvSpPr>
            <p:cNvPr id="27" name="Oval 26">
              <a:extLst>
                <a:ext uri="{FF2B5EF4-FFF2-40B4-BE49-F238E27FC236}">
                  <a16:creationId xmlns:a16="http://schemas.microsoft.com/office/drawing/2014/main" id="{E79208F9-04C2-4CE8-9F09-D54CFD2E68BB}"/>
                </a:ext>
              </a:extLst>
            </p:cNvPr>
            <p:cNvSpPr/>
            <p:nvPr/>
          </p:nvSpPr>
          <p:spPr>
            <a:xfrm>
              <a:off x="1816906" y="1448313"/>
              <a:ext cx="446841" cy="459847"/>
            </a:xfrm>
            <a:prstGeom prst="ellipse">
              <a:avLst/>
            </a:prstGeom>
            <a:solidFill>
              <a:srgbClr val="4D8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grpSp>
          <p:nvGrpSpPr>
            <p:cNvPr id="39" name="Group 38">
              <a:extLst>
                <a:ext uri="{FF2B5EF4-FFF2-40B4-BE49-F238E27FC236}">
                  <a16:creationId xmlns:a16="http://schemas.microsoft.com/office/drawing/2014/main" id="{99E4E6B7-271A-4FE4-A0B4-EC52F3D8AD07}"/>
                </a:ext>
              </a:extLst>
            </p:cNvPr>
            <p:cNvGrpSpPr/>
            <p:nvPr/>
          </p:nvGrpSpPr>
          <p:grpSpPr>
            <a:xfrm>
              <a:off x="1743625" y="3291806"/>
              <a:ext cx="2055564" cy="953445"/>
              <a:chOff x="3143051" y="4214385"/>
              <a:chExt cx="3048141" cy="1373850"/>
            </a:xfrm>
          </p:grpSpPr>
          <p:sp>
            <p:nvSpPr>
              <p:cNvPr id="40" name="TextBox 39">
                <a:extLst>
                  <a:ext uri="{FF2B5EF4-FFF2-40B4-BE49-F238E27FC236}">
                    <a16:creationId xmlns:a16="http://schemas.microsoft.com/office/drawing/2014/main" id="{A83D4B57-4051-43B4-B0BE-84AD584D16C6}"/>
                  </a:ext>
                </a:extLst>
              </p:cNvPr>
              <p:cNvSpPr txBox="1"/>
              <p:nvPr/>
            </p:nvSpPr>
            <p:spPr>
              <a:xfrm>
                <a:off x="3282462" y="4214385"/>
                <a:ext cx="2644770" cy="931319"/>
              </a:xfrm>
              <a:prstGeom prst="rect">
                <a:avLst/>
              </a:prstGeom>
              <a:noFill/>
            </p:spPr>
            <p:txBody>
              <a:bodyPr wrap="square" rtlCol="0">
                <a:spAutoFit/>
              </a:bodyPr>
              <a:lstStyle/>
              <a:p>
                <a:pPr algn="ctr"/>
                <a:r>
                  <a:rPr lang="en-US" sz="1800" dirty="0">
                    <a:solidFill>
                      <a:srgbClr val="4D8AF0"/>
                    </a:solidFill>
                    <a:latin typeface="Muli Light" panose="020B0604020202020204" charset="0"/>
                  </a:rPr>
                  <a:t>Houari</a:t>
                </a:r>
              </a:p>
              <a:p>
                <a:pPr algn="ctr"/>
                <a:r>
                  <a:rPr lang="en-US" sz="1800" dirty="0">
                    <a:solidFill>
                      <a:srgbClr val="4D8AF0"/>
                    </a:solidFill>
                    <a:latin typeface="Muli Light" panose="020B0604020202020204" charset="0"/>
                  </a:rPr>
                  <a:t>ZEGAI</a:t>
                </a:r>
              </a:p>
            </p:txBody>
          </p:sp>
          <p:sp>
            <p:nvSpPr>
              <p:cNvPr id="41" name="TextBox 40">
                <a:extLst>
                  <a:ext uri="{FF2B5EF4-FFF2-40B4-BE49-F238E27FC236}">
                    <a16:creationId xmlns:a16="http://schemas.microsoft.com/office/drawing/2014/main" id="{51EDC0D6-4015-4882-9F9A-47C32850AEDF}"/>
                  </a:ext>
                </a:extLst>
              </p:cNvPr>
              <p:cNvSpPr txBox="1"/>
              <p:nvPr/>
            </p:nvSpPr>
            <p:spPr>
              <a:xfrm>
                <a:off x="3344737" y="4853747"/>
                <a:ext cx="2644770" cy="365876"/>
              </a:xfrm>
              <a:prstGeom prst="rect">
                <a:avLst/>
              </a:prstGeom>
              <a:noFill/>
            </p:spPr>
            <p:txBody>
              <a:bodyPr wrap="square" rtlCol="0">
                <a:spAutoFit/>
              </a:bodyPr>
              <a:lstStyle/>
              <a:p>
                <a:pPr algn="ctr"/>
                <a:endParaRPr lang="en-US" sz="1050" dirty="0">
                  <a:solidFill>
                    <a:schemeClr val="bg1">
                      <a:lumMod val="65000"/>
                    </a:schemeClr>
                  </a:solidFill>
                  <a:latin typeface="Tw Cen MT" panose="020B0602020104020603" pitchFamily="34" charset="0"/>
                </a:endParaRPr>
              </a:p>
            </p:txBody>
          </p:sp>
          <p:sp>
            <p:nvSpPr>
              <p:cNvPr id="42" name="TextBox 41">
                <a:extLst>
                  <a:ext uri="{FF2B5EF4-FFF2-40B4-BE49-F238E27FC236}">
                    <a16:creationId xmlns:a16="http://schemas.microsoft.com/office/drawing/2014/main" id="{1250374C-CA10-467C-A87C-594A010E1D96}"/>
                  </a:ext>
                </a:extLst>
              </p:cNvPr>
              <p:cNvSpPr txBox="1"/>
              <p:nvPr/>
            </p:nvSpPr>
            <p:spPr>
              <a:xfrm>
                <a:off x="3143051" y="5222359"/>
                <a:ext cx="3048141" cy="365876"/>
              </a:xfrm>
              <a:prstGeom prst="rect">
                <a:avLst/>
              </a:prstGeom>
              <a:noFill/>
            </p:spPr>
            <p:txBody>
              <a:bodyPr wrap="square" rtlCol="0">
                <a:spAutoFit/>
              </a:bodyPr>
              <a:lstStyle/>
              <a:p>
                <a:pPr algn="ctr"/>
                <a:endParaRPr lang="en-US" sz="1050" dirty="0">
                  <a:solidFill>
                    <a:schemeClr val="bg1">
                      <a:lumMod val="65000"/>
                    </a:schemeClr>
                  </a:solidFill>
                  <a:latin typeface="Tw Cen MT" panose="020B0602020104020603" pitchFamily="34" charset="0"/>
                </a:endParaRPr>
              </a:p>
            </p:txBody>
          </p:sp>
        </p:grpSp>
        <p:pic>
          <p:nvPicPr>
            <p:cNvPr id="64" name="Picture 63"/>
            <p:cNvPicPr>
              <a:picLocks noChangeAspect="1"/>
            </p:cNvPicPr>
            <p:nvPr/>
          </p:nvPicPr>
          <p:blipFill>
            <a:blip r:embed="rId6"/>
            <a:stretch>
              <a:fillRect/>
            </a:stretch>
          </p:blipFill>
          <p:spPr>
            <a:xfrm>
              <a:off x="2024646" y="1594438"/>
              <a:ext cx="1432737" cy="1432737"/>
            </a:xfrm>
            <a:prstGeom prst="ellipse">
              <a:avLst/>
            </a:prstGeom>
          </p:spPr>
        </p:pic>
      </p:grpSp>
      <p:pic>
        <p:nvPicPr>
          <p:cNvPr id="67" name="Picture 66"/>
          <p:cNvPicPr>
            <a:picLocks noChangeAspect="1"/>
          </p:cNvPicPr>
          <p:nvPr/>
        </p:nvPicPr>
        <p:blipFill rotWithShape="1">
          <a:blip r:embed="rId7">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29503577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sp>
        <p:nvSpPr>
          <p:cNvPr id="3" name="TextBox 2"/>
          <p:cNvSpPr txBox="1"/>
          <p:nvPr/>
        </p:nvSpPr>
        <p:spPr>
          <a:xfrm>
            <a:off x="237066" y="530914"/>
            <a:ext cx="3973690"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Cleaning</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 r="11496"/>
          <a:stretch/>
        </p:blipFill>
        <p:spPr>
          <a:xfrm>
            <a:off x="4914516" y="1453940"/>
            <a:ext cx="3462229" cy="2833395"/>
          </a:xfrm>
          <a:prstGeom prst="rect">
            <a:avLst/>
          </a:prstGeom>
        </p:spPr>
      </p:pic>
      <p:sp>
        <p:nvSpPr>
          <p:cNvPr id="5" name="Rectangle 4"/>
          <p:cNvSpPr/>
          <p:nvPr/>
        </p:nvSpPr>
        <p:spPr>
          <a:xfrm>
            <a:off x="479778" y="2127499"/>
            <a:ext cx="3890204" cy="1331775"/>
          </a:xfrm>
          <a:prstGeom prst="rect">
            <a:avLst/>
          </a:prstGeom>
        </p:spPr>
        <p:txBody>
          <a:bodyPr wrap="square">
            <a:spAutoFit/>
          </a:bodyPr>
          <a:lstStyle/>
          <a:p>
            <a:pPr>
              <a:lnSpc>
                <a:spcPct val="114000"/>
              </a:lnSpc>
            </a:pPr>
            <a:r>
              <a:rPr lang="en-US" sz="1800" dirty="0">
                <a:solidFill>
                  <a:srgbClr val="A7A4BC"/>
                </a:solidFill>
                <a:latin typeface="Muli Light" panose="020B0604020202020204" charset="0"/>
              </a:rPr>
              <a:t>Here we did filtering all the outlier data that can cause a problem in the data warehouse analysis and data mining processes</a:t>
            </a:r>
            <a:endParaRPr lang="fr-FR" sz="1800" dirty="0">
              <a:solidFill>
                <a:srgbClr val="A7A4BC"/>
              </a:solidFill>
              <a:latin typeface="Muli Light" panose="020B0604020202020204"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2973" y="3670403"/>
            <a:ext cx="1079448" cy="1079448"/>
          </a:xfrm>
          <a:prstGeom prst="rect">
            <a:avLst/>
          </a:prstGeom>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29797169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idx="4294967295"/>
          </p:nvPr>
        </p:nvSpPr>
        <p:spPr>
          <a:xfrm>
            <a:off x="685800" y="1888150"/>
            <a:ext cx="4976700" cy="1159800"/>
          </a:xfrm>
          <a:prstGeom prst="rect">
            <a:avLst/>
          </a:prstGeom>
        </p:spPr>
        <p:txBody>
          <a:bodyPr spcFirstLastPara="1" wrap="square" lIns="0" tIns="0" rIns="0" bIns="0" anchor="b" anchorCtr="0">
            <a:noAutofit/>
          </a:bodyPr>
          <a:lstStyle/>
          <a:p>
            <a:pPr lvl="0"/>
            <a:r>
              <a:rPr lang="fr-FR" sz="7000" dirty="0"/>
              <a:t>8. Data Mining</a:t>
            </a:r>
            <a:endParaRPr sz="7000" dirty="0"/>
          </a:p>
        </p:txBody>
      </p:sp>
      <p:sp>
        <p:nvSpPr>
          <p:cNvPr id="106" name="Google Shape;106;p20"/>
          <p:cNvSpPr txBox="1">
            <a:spLocks noGrp="1"/>
          </p:cNvSpPr>
          <p:nvPr>
            <p:ph type="subTitle" idx="4294967295"/>
          </p:nvPr>
        </p:nvSpPr>
        <p:spPr>
          <a:xfrm>
            <a:off x="685800" y="3030555"/>
            <a:ext cx="4110194" cy="1405978"/>
          </a:xfrm>
          <a:prstGeom prst="rect">
            <a:avLst/>
          </a:prstGeom>
        </p:spPr>
        <p:txBody>
          <a:bodyPr spcFirstLastPara="1" wrap="square" lIns="0" tIns="0" rIns="0" bIns="0" anchor="t" anchorCtr="0">
            <a:noAutofit/>
          </a:bodyPr>
          <a:lstStyle/>
          <a:p>
            <a:pPr marL="0" lvl="0" indent="0">
              <a:buNone/>
            </a:pPr>
            <a:r>
              <a:rPr lang="en-US" dirty="0">
                <a:solidFill>
                  <a:srgbClr val="A7A4BC"/>
                </a:solidFill>
              </a:rPr>
              <a:t>Another core task when doing a data warehouse.</a:t>
            </a:r>
            <a:endParaRPr dirty="0">
              <a:solidFill>
                <a:srgbClr val="A7A4BC"/>
              </a:solidFill>
            </a:endParaRPr>
          </a:p>
        </p:txBody>
      </p:sp>
      <p:sp>
        <p:nvSpPr>
          <p:cNvPr id="107" name="Google Shape;107;p20"/>
          <p:cNvSpPr/>
          <p:nvPr/>
        </p:nvSpPr>
        <p:spPr>
          <a:xfrm>
            <a:off x="7282278" y="3011993"/>
            <a:ext cx="339869" cy="32451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 name="Google Shape;108;p20"/>
          <p:cNvGrpSpPr/>
          <p:nvPr/>
        </p:nvGrpSpPr>
        <p:grpSpPr>
          <a:xfrm>
            <a:off x="6860474" y="1189660"/>
            <a:ext cx="1456028" cy="1456403"/>
            <a:chOff x="6654650" y="3665275"/>
            <a:chExt cx="409100" cy="409125"/>
          </a:xfrm>
        </p:grpSpPr>
        <p:sp>
          <p:nvSpPr>
            <p:cNvPr id="109" name="Google Shape;109;p2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20"/>
          <p:cNvGrpSpPr/>
          <p:nvPr/>
        </p:nvGrpSpPr>
        <p:grpSpPr>
          <a:xfrm rot="1056949">
            <a:off x="5457333" y="2334562"/>
            <a:ext cx="961941" cy="962053"/>
            <a:chOff x="570875" y="4322250"/>
            <a:chExt cx="443300" cy="443325"/>
          </a:xfrm>
        </p:grpSpPr>
        <p:sp>
          <p:nvSpPr>
            <p:cNvPr id="112" name="Google Shape;112;p20"/>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20"/>
          <p:cNvSpPr/>
          <p:nvPr/>
        </p:nvSpPr>
        <p:spPr>
          <a:xfrm rot="2466722">
            <a:off x="5565166" y="1471935"/>
            <a:ext cx="472204" cy="45087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0"/>
          <p:cNvSpPr/>
          <p:nvPr/>
        </p:nvSpPr>
        <p:spPr>
          <a:xfrm rot="-1609319">
            <a:off x="6255742" y="1755624"/>
            <a:ext cx="339819" cy="32447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rot="2926198">
            <a:off x="8316146" y="2012664"/>
            <a:ext cx="254474" cy="24298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rot="-1609137">
            <a:off x="7257139" y="384869"/>
            <a:ext cx="229255" cy="21890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31</a:t>
            </a:fld>
            <a:endParaRPr/>
          </a:p>
        </p:txBody>
      </p:sp>
      <p:pic>
        <p:nvPicPr>
          <p:cNvPr id="18" name="Picture 17"/>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a:p>
        </p:txBody>
      </p:sp>
      <p:sp>
        <p:nvSpPr>
          <p:cNvPr id="3" name="TextBox 2"/>
          <p:cNvSpPr txBox="1"/>
          <p:nvPr/>
        </p:nvSpPr>
        <p:spPr>
          <a:xfrm>
            <a:off x="237066" y="530914"/>
            <a:ext cx="6008935"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ML Algorithms</a:t>
            </a:r>
          </a:p>
        </p:txBody>
      </p:sp>
      <p:grpSp>
        <p:nvGrpSpPr>
          <p:cNvPr id="4" name="Google Shape;229;p30"/>
          <p:cNvGrpSpPr/>
          <p:nvPr/>
        </p:nvGrpSpPr>
        <p:grpSpPr>
          <a:xfrm>
            <a:off x="-168526" y="2982649"/>
            <a:ext cx="3830170" cy="1389244"/>
            <a:chOff x="1047099" y="2190249"/>
            <a:chExt cx="3830170" cy="1389244"/>
          </a:xfrm>
        </p:grpSpPr>
        <p:sp>
          <p:nvSpPr>
            <p:cNvPr id="5" name="Google Shape;230;p30"/>
            <p:cNvSpPr/>
            <p:nvPr/>
          </p:nvSpPr>
          <p:spPr>
            <a:xfrm rot="2700000">
              <a:off x="2286374" y="1011412"/>
              <a:ext cx="561726" cy="3040276"/>
            </a:xfrm>
            <a:prstGeom prst="roundRect">
              <a:avLst>
                <a:gd name="adj" fmla="val 50000"/>
              </a:avLst>
            </a:prstGeom>
            <a:solidFill>
              <a:srgbClr val="52A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7CBE5F"/>
                </a:solidFill>
              </a:endParaRPr>
            </a:p>
          </p:txBody>
        </p:sp>
        <p:sp>
          <p:nvSpPr>
            <p:cNvPr id="6" name="Google Shape;231;p30"/>
            <p:cNvSpPr/>
            <p:nvPr/>
          </p:nvSpPr>
          <p:spPr>
            <a:xfrm>
              <a:off x="151075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52A551"/>
                  </a:solidFill>
                  <a:latin typeface="Muli"/>
                  <a:ea typeface="Muli"/>
                  <a:cs typeface="Muli"/>
                  <a:sym typeface="Muli"/>
                </a:rPr>
                <a:t>1</a:t>
              </a:r>
              <a:endParaRPr sz="1200" b="1">
                <a:solidFill>
                  <a:srgbClr val="52A551"/>
                </a:solidFill>
                <a:latin typeface="Muli"/>
                <a:ea typeface="Muli"/>
                <a:cs typeface="Muli"/>
                <a:sym typeface="Muli"/>
              </a:endParaRPr>
            </a:p>
          </p:txBody>
        </p:sp>
        <p:sp>
          <p:nvSpPr>
            <p:cNvPr id="7" name="Google Shape;232;p30"/>
            <p:cNvSpPr txBox="1"/>
            <p:nvPr/>
          </p:nvSpPr>
          <p:spPr>
            <a:xfrm rot="18900000">
              <a:off x="1485233" y="2202328"/>
              <a:ext cx="2442984" cy="393293"/>
            </a:xfrm>
            <a:prstGeom prst="rect">
              <a:avLst/>
            </a:prstGeom>
            <a:noFill/>
            <a:ln>
              <a:noFill/>
            </a:ln>
          </p:spPr>
          <p:txBody>
            <a:bodyPr spcFirstLastPara="1" wrap="square" lIns="91425" tIns="91425" rIns="91425" bIns="91425" anchor="ctr" anchorCtr="0">
              <a:noAutofit/>
            </a:bodyPr>
            <a:lstStyle/>
            <a:p>
              <a:pPr lvl="0">
                <a:lnSpc>
                  <a:spcPct val="115000"/>
                </a:lnSpc>
              </a:pPr>
              <a:r>
                <a:rPr lang="fr-FR" sz="1200" b="1" dirty="0">
                  <a:solidFill>
                    <a:schemeClr val="bg1"/>
                  </a:solidFill>
                  <a:latin typeface="Muli Light" panose="020B0604020202020204" charset="0"/>
                </a:rPr>
                <a:t>Classification and Regression</a:t>
              </a:r>
              <a:endParaRPr sz="1200" b="1" dirty="0">
                <a:solidFill>
                  <a:schemeClr val="bg1"/>
                </a:solidFill>
                <a:latin typeface="Muli Light" panose="020B0604020202020204" charset="0"/>
                <a:ea typeface="Muli"/>
                <a:cs typeface="Muli"/>
                <a:sym typeface="Muli"/>
              </a:endParaRPr>
            </a:p>
          </p:txBody>
        </p:sp>
        <p:sp>
          <p:nvSpPr>
            <p:cNvPr id="8" name="Google Shape;233;p30"/>
            <p:cNvSpPr txBox="1"/>
            <p:nvPr/>
          </p:nvSpPr>
          <p:spPr>
            <a:xfrm rot="18900000">
              <a:off x="1855231" y="2190249"/>
              <a:ext cx="3022038" cy="930388"/>
            </a:xfrm>
            <a:prstGeom prst="rect">
              <a:avLst/>
            </a:prstGeom>
            <a:noFill/>
            <a:ln>
              <a:noFill/>
            </a:ln>
          </p:spPr>
          <p:txBody>
            <a:bodyPr spcFirstLastPara="1" wrap="square" lIns="91425" tIns="91425" rIns="91425" bIns="91425" anchor="t" anchorCtr="0">
              <a:noAutofit/>
            </a:bodyPr>
            <a:lstStyle/>
            <a:p>
              <a:endParaRPr lang="fr-FR" sz="1000" dirty="0">
                <a:solidFill>
                  <a:srgbClr val="65617D"/>
                </a:solidFill>
                <a:latin typeface="Muli Light" panose="020B0604020202020204" charset="0"/>
              </a:endParaRPr>
            </a:p>
            <a:p>
              <a:r>
                <a:rPr lang="fr-FR" sz="1000" dirty="0">
                  <a:solidFill>
                    <a:srgbClr val="65617D"/>
                  </a:solidFill>
                  <a:latin typeface="Muli Light" panose="020B0604020202020204" charset="0"/>
                </a:rPr>
                <a:t>Deep Neural Networks, Support vector machine, K-</a:t>
              </a:r>
              <a:r>
                <a:rPr lang="fr-FR" sz="1000" dirty="0" err="1">
                  <a:solidFill>
                    <a:srgbClr val="65617D"/>
                  </a:solidFill>
                  <a:latin typeface="Muli Light" panose="020B0604020202020204" charset="0"/>
                </a:rPr>
                <a:t>Nearest</a:t>
              </a:r>
              <a:r>
                <a:rPr lang="fr-FR" sz="1000" dirty="0">
                  <a:solidFill>
                    <a:srgbClr val="65617D"/>
                  </a:solidFill>
                  <a:latin typeface="Muli Light" panose="020B0604020202020204" charset="0"/>
                </a:rPr>
                <a:t> Neighbors, </a:t>
              </a:r>
              <a:r>
                <a:rPr lang="en-US" sz="1000" dirty="0">
                  <a:solidFill>
                    <a:srgbClr val="65617D"/>
                  </a:solidFill>
                  <a:latin typeface="Muli Light" panose="020B0604020202020204" charset="0"/>
                </a:rPr>
                <a:t>Logistic</a:t>
              </a:r>
              <a:r>
                <a:rPr lang="fr-FR" sz="1000" dirty="0">
                  <a:solidFill>
                    <a:srgbClr val="65617D"/>
                  </a:solidFill>
                  <a:latin typeface="Muli Light" panose="020B0604020202020204" charset="0"/>
                </a:rPr>
                <a:t> regression, Naïve Bayes, Decision Tree, Random Forest, Linear Regression </a:t>
              </a:r>
            </a:p>
          </p:txBody>
        </p:sp>
      </p:grpSp>
      <p:grpSp>
        <p:nvGrpSpPr>
          <p:cNvPr id="9" name="Google Shape;234;p30"/>
          <p:cNvGrpSpPr/>
          <p:nvPr/>
        </p:nvGrpSpPr>
        <p:grpSpPr>
          <a:xfrm>
            <a:off x="1948977" y="2927512"/>
            <a:ext cx="3513311" cy="1338590"/>
            <a:chOff x="2957320" y="2240903"/>
            <a:chExt cx="3513311" cy="1338590"/>
          </a:xfrm>
        </p:grpSpPr>
        <p:sp>
          <p:nvSpPr>
            <p:cNvPr id="10" name="Google Shape;235;p30"/>
            <p:cNvSpPr/>
            <p:nvPr/>
          </p:nvSpPr>
          <p:spPr>
            <a:xfrm rot="2700000">
              <a:off x="4196595" y="1011412"/>
              <a:ext cx="561726" cy="3040276"/>
            </a:xfrm>
            <a:prstGeom prst="roundRect">
              <a:avLst>
                <a:gd name="adj" fmla="val 50000"/>
              </a:avLst>
            </a:prstGeom>
            <a:solidFill>
              <a:srgbClr val="7CBE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7CBE5F"/>
                </a:solidFill>
              </a:endParaRPr>
            </a:p>
          </p:txBody>
        </p:sp>
        <p:sp>
          <p:nvSpPr>
            <p:cNvPr id="11" name="Google Shape;236;p30"/>
            <p:cNvSpPr/>
            <p:nvPr/>
          </p:nvSpPr>
          <p:spPr>
            <a:xfrm>
              <a:off x="3420974"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7CBE5F"/>
                  </a:solidFill>
                  <a:latin typeface="Muli"/>
                  <a:ea typeface="Muli"/>
                  <a:cs typeface="Muli"/>
                  <a:sym typeface="Muli"/>
                </a:rPr>
                <a:t>2</a:t>
              </a:r>
              <a:endParaRPr sz="1200" b="1">
                <a:solidFill>
                  <a:srgbClr val="7CBE5F"/>
                </a:solidFill>
                <a:latin typeface="Muli"/>
                <a:ea typeface="Muli"/>
                <a:cs typeface="Muli"/>
                <a:sym typeface="Muli"/>
              </a:endParaRPr>
            </a:p>
          </p:txBody>
        </p:sp>
        <p:sp>
          <p:nvSpPr>
            <p:cNvPr id="12" name="Google Shape;237;p30"/>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lvl="0">
                <a:lnSpc>
                  <a:spcPct val="115000"/>
                </a:lnSpc>
              </a:pPr>
              <a:r>
                <a:rPr lang="fr-FR" sz="1200" b="1" dirty="0">
                  <a:solidFill>
                    <a:schemeClr val="bg1"/>
                  </a:solidFill>
                  <a:latin typeface="Muli Light" panose="020B0604020202020204" charset="0"/>
                </a:rPr>
                <a:t>Clustering </a:t>
              </a:r>
              <a:endParaRPr sz="1200" b="1" dirty="0">
                <a:solidFill>
                  <a:schemeClr val="bg1"/>
                </a:solidFill>
                <a:latin typeface="Muli Light" panose="020B0604020202020204" charset="0"/>
                <a:ea typeface="Muli"/>
                <a:cs typeface="Muli"/>
                <a:sym typeface="Muli"/>
              </a:endParaRPr>
            </a:p>
          </p:txBody>
        </p:sp>
        <p:sp>
          <p:nvSpPr>
            <p:cNvPr id="13" name="Google Shape;238;p30"/>
            <p:cNvSpPr txBox="1"/>
            <p:nvPr/>
          </p:nvSpPr>
          <p:spPr>
            <a:xfrm rot="18900000">
              <a:off x="3801804" y="2386225"/>
              <a:ext cx="2668827" cy="507420"/>
            </a:xfrm>
            <a:prstGeom prst="rect">
              <a:avLst/>
            </a:prstGeom>
            <a:noFill/>
            <a:ln>
              <a:noFill/>
            </a:ln>
          </p:spPr>
          <p:txBody>
            <a:bodyPr spcFirstLastPara="1" wrap="square" lIns="91425" tIns="91425" rIns="91425" bIns="91425" anchor="t" anchorCtr="0">
              <a:noAutofit/>
            </a:bodyPr>
            <a:lstStyle/>
            <a:p>
              <a:endParaRPr lang="fr-FR" sz="1000" dirty="0">
                <a:solidFill>
                  <a:srgbClr val="65617D"/>
                </a:solidFill>
                <a:latin typeface="Muli Light" panose="020B0604020202020204" charset="0"/>
              </a:endParaRPr>
            </a:p>
            <a:p>
              <a:r>
                <a:rPr lang="fr-FR" sz="1000" dirty="0">
                  <a:solidFill>
                    <a:srgbClr val="65617D"/>
                  </a:solidFill>
                  <a:latin typeface="Muli Light" panose="020B0604020202020204" charset="0"/>
                </a:rPr>
                <a:t>Hierarchical Clustering, K-</a:t>
              </a:r>
              <a:r>
                <a:rPr lang="fr-FR" sz="1000" dirty="0" err="1">
                  <a:solidFill>
                    <a:srgbClr val="65617D"/>
                  </a:solidFill>
                  <a:latin typeface="Muli Light" panose="020B0604020202020204" charset="0"/>
                </a:rPr>
                <a:t>Means</a:t>
              </a:r>
              <a:r>
                <a:rPr lang="fr-FR" sz="1000" dirty="0">
                  <a:solidFill>
                    <a:srgbClr val="65617D"/>
                  </a:solidFill>
                  <a:latin typeface="Muli Light" panose="020B0604020202020204" charset="0"/>
                </a:rPr>
                <a:t> Clustering </a:t>
              </a:r>
            </a:p>
          </p:txBody>
        </p:sp>
      </p:grpSp>
      <p:grpSp>
        <p:nvGrpSpPr>
          <p:cNvPr id="14" name="Google Shape;239;p30"/>
          <p:cNvGrpSpPr/>
          <p:nvPr/>
        </p:nvGrpSpPr>
        <p:grpSpPr>
          <a:xfrm>
            <a:off x="3908352" y="2050450"/>
            <a:ext cx="2726286" cy="2547000"/>
            <a:chOff x="5123977" y="1258050"/>
            <a:chExt cx="2726286" cy="2547000"/>
          </a:xfrm>
        </p:grpSpPr>
        <p:sp>
          <p:nvSpPr>
            <p:cNvPr id="15" name="Google Shape;240;p30"/>
            <p:cNvSpPr/>
            <p:nvPr/>
          </p:nvSpPr>
          <p:spPr>
            <a:xfrm rot="2700000">
              <a:off x="6116614" y="1011412"/>
              <a:ext cx="561726" cy="3040276"/>
            </a:xfrm>
            <a:prstGeom prst="roundRect">
              <a:avLst>
                <a:gd name="adj" fmla="val 50000"/>
              </a:avLst>
            </a:prstGeom>
            <a:solidFill>
              <a:srgbClr val="8DC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1;p30"/>
            <p:cNvSpPr/>
            <p:nvPr/>
          </p:nvSpPr>
          <p:spPr>
            <a:xfrm>
              <a:off x="534099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A7D86D"/>
                  </a:solidFill>
                  <a:latin typeface="Muli"/>
                  <a:ea typeface="Muli"/>
                  <a:cs typeface="Muli"/>
                  <a:sym typeface="Muli"/>
                </a:rPr>
                <a:t>3</a:t>
              </a:r>
              <a:endParaRPr sz="1200" b="1">
                <a:solidFill>
                  <a:srgbClr val="A7D86D"/>
                </a:solidFill>
                <a:latin typeface="Muli"/>
                <a:ea typeface="Muli"/>
                <a:cs typeface="Muli"/>
                <a:sym typeface="Muli"/>
              </a:endParaRPr>
            </a:p>
          </p:txBody>
        </p:sp>
        <p:sp>
          <p:nvSpPr>
            <p:cNvPr id="17" name="Google Shape;242;p30"/>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lvl="0">
                <a:lnSpc>
                  <a:spcPct val="115000"/>
                </a:lnSpc>
              </a:pPr>
              <a:r>
                <a:rPr lang="fr-FR" sz="1200" b="1" dirty="0">
                  <a:solidFill>
                    <a:schemeClr val="bg1"/>
                  </a:solidFill>
                  <a:latin typeface="Muli Light" panose="020B0604020202020204" charset="0"/>
                </a:rPr>
                <a:t>Association Rules </a:t>
              </a:r>
              <a:endParaRPr sz="1200" b="1" dirty="0">
                <a:solidFill>
                  <a:schemeClr val="bg1"/>
                </a:solidFill>
                <a:latin typeface="Muli Light" panose="020B0604020202020204" charset="0"/>
                <a:ea typeface="Muli"/>
                <a:cs typeface="Muli"/>
                <a:sym typeface="Muli"/>
              </a:endParaRPr>
            </a:p>
          </p:txBody>
        </p:sp>
        <p:sp>
          <p:nvSpPr>
            <p:cNvPr id="18" name="Google Shape;243;p30"/>
            <p:cNvSpPr txBox="1"/>
            <p:nvPr/>
          </p:nvSpPr>
          <p:spPr>
            <a:xfrm rot="-2700000">
              <a:off x="5789949" y="2550697"/>
              <a:ext cx="2203628" cy="507420"/>
            </a:xfrm>
            <a:prstGeom prst="rect">
              <a:avLst/>
            </a:prstGeom>
            <a:noFill/>
            <a:ln>
              <a:noFill/>
            </a:ln>
          </p:spPr>
          <p:txBody>
            <a:bodyPr spcFirstLastPara="1" wrap="square" lIns="91425" tIns="91425" rIns="91425" bIns="91425" anchor="t" anchorCtr="0">
              <a:noAutofit/>
            </a:bodyPr>
            <a:lstStyle/>
            <a:p>
              <a:endParaRPr lang="fr-FR" sz="1000" dirty="0">
                <a:solidFill>
                  <a:srgbClr val="65617D"/>
                </a:solidFill>
                <a:latin typeface="Muli Light" panose="020B0604020202020204" charset="0"/>
              </a:endParaRPr>
            </a:p>
            <a:p>
              <a:r>
                <a:rPr lang="fr-FR" sz="1000" dirty="0">
                  <a:solidFill>
                    <a:srgbClr val="65617D"/>
                  </a:solidFill>
                  <a:latin typeface="Muli Light" panose="020B0604020202020204" charset="0"/>
                </a:rPr>
                <a:t>Apriori Association rule, Eclat</a:t>
              </a:r>
            </a:p>
          </p:txBody>
        </p:sp>
      </p:grpSp>
      <p:grpSp>
        <p:nvGrpSpPr>
          <p:cNvPr id="19" name="Google Shape;239;p30"/>
          <p:cNvGrpSpPr/>
          <p:nvPr/>
        </p:nvGrpSpPr>
        <p:grpSpPr>
          <a:xfrm>
            <a:off x="5676138" y="3030603"/>
            <a:ext cx="3233766" cy="1341290"/>
            <a:chOff x="4877339" y="2238203"/>
            <a:chExt cx="3233766" cy="1341290"/>
          </a:xfrm>
        </p:grpSpPr>
        <p:sp>
          <p:nvSpPr>
            <p:cNvPr id="20" name="Google Shape;240;p30"/>
            <p:cNvSpPr/>
            <p:nvPr/>
          </p:nvSpPr>
          <p:spPr>
            <a:xfrm rot="2700000">
              <a:off x="6116614" y="1011412"/>
              <a:ext cx="561726" cy="3040276"/>
            </a:xfrm>
            <a:prstGeom prst="roundRect">
              <a:avLst>
                <a:gd name="adj" fmla="val 50000"/>
              </a:avLst>
            </a:prstGeom>
            <a:solidFill>
              <a:srgbClr val="B6DE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1;p30"/>
            <p:cNvSpPr/>
            <p:nvPr/>
          </p:nvSpPr>
          <p:spPr>
            <a:xfrm>
              <a:off x="534099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rgbClr val="A7D86D"/>
                  </a:solidFill>
                  <a:latin typeface="Muli"/>
                  <a:ea typeface="Muli"/>
                  <a:cs typeface="Muli"/>
                  <a:sym typeface="Muli"/>
                </a:rPr>
                <a:t>4</a:t>
              </a:r>
              <a:endParaRPr sz="1200" b="1" dirty="0">
                <a:solidFill>
                  <a:srgbClr val="A7D86D"/>
                </a:solidFill>
                <a:latin typeface="Muli"/>
                <a:ea typeface="Muli"/>
                <a:cs typeface="Muli"/>
                <a:sym typeface="Muli"/>
              </a:endParaRPr>
            </a:p>
          </p:txBody>
        </p:sp>
        <p:sp>
          <p:nvSpPr>
            <p:cNvPr id="22" name="Google Shape;242;p30"/>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lvl="0">
                <a:lnSpc>
                  <a:spcPct val="115000"/>
                </a:lnSpc>
              </a:pPr>
              <a:r>
                <a:rPr lang="fr-FR" sz="1200" b="1" dirty="0">
                  <a:solidFill>
                    <a:schemeClr val="bg1"/>
                  </a:solidFill>
                  <a:latin typeface="Muli Light" panose="020B0604020202020204" charset="0"/>
                </a:rPr>
                <a:t>Dimensionality Reduction </a:t>
              </a:r>
              <a:endParaRPr sz="1200" b="1" dirty="0">
                <a:solidFill>
                  <a:schemeClr val="bg1"/>
                </a:solidFill>
                <a:latin typeface="Muli Light" panose="020B0604020202020204" charset="0"/>
                <a:ea typeface="Muli"/>
                <a:cs typeface="Muli"/>
                <a:sym typeface="Muli"/>
              </a:endParaRPr>
            </a:p>
          </p:txBody>
        </p:sp>
        <p:sp>
          <p:nvSpPr>
            <p:cNvPr id="23" name="Google Shape;243;p30"/>
            <p:cNvSpPr txBox="1"/>
            <p:nvPr/>
          </p:nvSpPr>
          <p:spPr>
            <a:xfrm rot="18900000">
              <a:off x="5769784" y="2502015"/>
              <a:ext cx="2341321" cy="507420"/>
            </a:xfrm>
            <a:prstGeom prst="rect">
              <a:avLst/>
            </a:prstGeom>
            <a:noFill/>
            <a:ln>
              <a:noFill/>
            </a:ln>
          </p:spPr>
          <p:txBody>
            <a:bodyPr spcFirstLastPara="1" wrap="square" lIns="91425" tIns="91425" rIns="91425" bIns="91425" anchor="t" anchorCtr="0">
              <a:noAutofit/>
            </a:bodyPr>
            <a:lstStyle/>
            <a:p>
              <a:endParaRPr lang="fr-FR" sz="1000" dirty="0">
                <a:solidFill>
                  <a:srgbClr val="65617D"/>
                </a:solidFill>
                <a:latin typeface="Muli Light" panose="020B0604020202020204" charset="0"/>
              </a:endParaRPr>
            </a:p>
            <a:p>
              <a:r>
                <a:rPr lang="fr-FR" sz="1000" dirty="0">
                  <a:solidFill>
                    <a:srgbClr val="65617D"/>
                  </a:solidFill>
                  <a:latin typeface="Muli Light" panose="020B0604020202020204" charset="0"/>
                </a:rPr>
                <a:t>Principal Component analysis (PCA)</a:t>
              </a:r>
            </a:p>
          </p:txBody>
        </p:sp>
      </p:grpSp>
    </p:spTree>
    <p:extLst>
      <p:ext uri="{BB962C8B-B14F-4D97-AF65-F5344CB8AC3E}">
        <p14:creationId xmlns:p14="http://schemas.microsoft.com/office/powerpoint/2010/main" val="32715154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a:p>
        </p:txBody>
      </p:sp>
      <p:pic>
        <p:nvPicPr>
          <p:cNvPr id="11" name="Picture 10">
            <a:extLst>
              <a:ext uri="{FF2B5EF4-FFF2-40B4-BE49-F238E27FC236}">
                <a16:creationId xmlns:a16="http://schemas.microsoft.com/office/drawing/2014/main" id="{4D9FEDDD-3FAA-40FB-A111-46D57C4C223F}"/>
              </a:ext>
            </a:extLst>
          </p:cNvPr>
          <p:cNvPicPr>
            <a:picLocks noChangeAspect="1"/>
          </p:cNvPicPr>
          <p:nvPr/>
        </p:nvPicPr>
        <p:blipFill>
          <a:blip r:embed="rId3"/>
          <a:stretch>
            <a:fillRect/>
          </a:stretch>
        </p:blipFill>
        <p:spPr>
          <a:xfrm>
            <a:off x="5008587" y="1728638"/>
            <a:ext cx="3898347" cy="2804720"/>
          </a:xfrm>
          <a:prstGeom prst="rect">
            <a:avLst/>
          </a:prstGeom>
        </p:spPr>
      </p:pic>
      <p:sp>
        <p:nvSpPr>
          <p:cNvPr id="4" name="TextBox 3"/>
          <p:cNvSpPr txBox="1"/>
          <p:nvPr/>
        </p:nvSpPr>
        <p:spPr>
          <a:xfrm>
            <a:off x="237066" y="530914"/>
            <a:ext cx="6089305" cy="1938992"/>
          </a:xfrm>
          <a:prstGeom prst="rect">
            <a:avLst/>
          </a:prstGeom>
          <a:noFill/>
        </p:spPr>
        <p:txBody>
          <a:bodyPr wrap="square" rtlCol="0">
            <a:spAutoFit/>
          </a:bodyPr>
          <a:lstStyle/>
          <a:p>
            <a:r>
              <a:rPr lang="en-US" sz="6000" b="1" dirty="0">
                <a:solidFill>
                  <a:srgbClr val="A7D86D"/>
                </a:solidFill>
                <a:latin typeface="Poppins" panose="020B0604020202020204" charset="0"/>
                <a:cs typeface="Poppins" panose="020B0604020202020204" charset="0"/>
              </a:rPr>
              <a:t>Problems</a:t>
            </a:r>
            <a:r>
              <a:rPr lang="fr-FR" sz="6000" b="1" dirty="0">
                <a:solidFill>
                  <a:srgbClr val="A7D86D"/>
                </a:solidFill>
                <a:latin typeface="Poppins" panose="020B0604020202020204" charset="0"/>
                <a:cs typeface="Poppins" panose="020B0604020202020204" charset="0"/>
              </a:rPr>
              <a:t> To solve </a:t>
            </a:r>
            <a:r>
              <a:rPr lang="en-US" sz="6000" b="1" dirty="0">
                <a:solidFill>
                  <a:srgbClr val="A7D86D"/>
                </a:solidFill>
                <a:latin typeface="Poppins" panose="020B0604020202020204" charset="0"/>
                <a:cs typeface="Poppins" panose="020B0604020202020204" charset="0"/>
              </a:rPr>
              <a:t>With</a:t>
            </a:r>
            <a:r>
              <a:rPr lang="fr-FR" sz="6000" b="1" dirty="0">
                <a:solidFill>
                  <a:srgbClr val="A7D86D"/>
                </a:solidFill>
                <a:latin typeface="Poppins" panose="020B0604020202020204" charset="0"/>
                <a:cs typeface="Poppins" panose="020B0604020202020204" charset="0"/>
              </a:rPr>
              <a:t> ML</a:t>
            </a:r>
          </a:p>
        </p:txBody>
      </p:sp>
      <p:sp>
        <p:nvSpPr>
          <p:cNvPr id="61" name="Rectangle 60">
            <a:extLst>
              <a:ext uri="{FF2B5EF4-FFF2-40B4-BE49-F238E27FC236}">
                <a16:creationId xmlns:a16="http://schemas.microsoft.com/office/drawing/2014/main" id="{968E8EA8-9407-4BE8-A06F-E01C4EA5F726}"/>
              </a:ext>
            </a:extLst>
          </p:cNvPr>
          <p:cNvSpPr/>
          <p:nvPr/>
        </p:nvSpPr>
        <p:spPr>
          <a:xfrm>
            <a:off x="237065" y="2673595"/>
            <a:ext cx="4962255" cy="1331775"/>
          </a:xfrm>
          <a:prstGeom prst="rect">
            <a:avLst/>
          </a:prstGeom>
        </p:spPr>
        <p:txBody>
          <a:bodyPr wrap="square">
            <a:spAutoFit/>
          </a:bodyPr>
          <a:lstStyle/>
          <a:p>
            <a:pPr>
              <a:lnSpc>
                <a:spcPct val="114000"/>
              </a:lnSpc>
            </a:pPr>
            <a:r>
              <a:rPr lang="en-US" sz="1800" dirty="0">
                <a:solidFill>
                  <a:srgbClr val="A7A4BC"/>
                </a:solidFill>
                <a:latin typeface="Muli Light" panose="020B0604020202020204" charset="0"/>
              </a:rPr>
              <a:t>We’ve got a lot of ideas that can be handled intelligently using Machine learning Algorithm to extract some relationship. The next slides show the problems.</a:t>
            </a:r>
            <a:endParaRPr lang="fr-FR" sz="1800" dirty="0">
              <a:solidFill>
                <a:srgbClr val="A7A4BC"/>
              </a:solidFill>
              <a:latin typeface="Muli Light" panose="020B0604020202020204" charset="0"/>
            </a:endParaRPr>
          </a:p>
        </p:txBody>
      </p:sp>
    </p:spTree>
    <p:extLst>
      <p:ext uri="{BB962C8B-B14F-4D97-AF65-F5344CB8AC3E}">
        <p14:creationId xmlns:p14="http://schemas.microsoft.com/office/powerpoint/2010/main" val="876408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34</a:t>
            </a:fld>
            <a:endParaRPr lang="en"/>
          </a:p>
        </p:txBody>
      </p:sp>
      <p:sp>
        <p:nvSpPr>
          <p:cNvPr id="4" name="TextBox 3"/>
          <p:cNvSpPr txBox="1"/>
          <p:nvPr/>
        </p:nvSpPr>
        <p:spPr>
          <a:xfrm>
            <a:off x="237066" y="530914"/>
            <a:ext cx="5046319"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Problems #1</a:t>
            </a:r>
          </a:p>
        </p:txBody>
      </p:sp>
      <p:sp>
        <p:nvSpPr>
          <p:cNvPr id="46" name="TextBox 45">
            <a:extLst>
              <a:ext uri="{FF2B5EF4-FFF2-40B4-BE49-F238E27FC236}">
                <a16:creationId xmlns:a16="http://schemas.microsoft.com/office/drawing/2014/main" id="{3509C4E9-4A75-455E-A51D-C315238BC112}"/>
              </a:ext>
            </a:extLst>
          </p:cNvPr>
          <p:cNvSpPr txBox="1"/>
          <p:nvPr/>
        </p:nvSpPr>
        <p:spPr>
          <a:xfrm>
            <a:off x="368565" y="1833086"/>
            <a:ext cx="3831295" cy="1477328"/>
          </a:xfrm>
          <a:prstGeom prst="rect">
            <a:avLst/>
          </a:prstGeom>
          <a:noFill/>
        </p:spPr>
        <p:txBody>
          <a:bodyPr wrap="square" rtlCol="0">
            <a:spAutoFit/>
          </a:bodyPr>
          <a:lstStyle/>
          <a:p>
            <a:r>
              <a:rPr lang="en-US" sz="1800" dirty="0">
                <a:solidFill>
                  <a:srgbClr val="A7A4BC"/>
                </a:solidFill>
                <a:latin typeface="Muli Light" panose="020B0604020202020204" charset="0"/>
              </a:rPr>
              <a:t>Make a machine learning model to help the support staff for accepting new student into the university according to their profile.</a:t>
            </a:r>
          </a:p>
        </p:txBody>
      </p:sp>
      <p:pic>
        <p:nvPicPr>
          <p:cNvPr id="18" name="Picture 17">
            <a:extLst>
              <a:ext uri="{FF2B5EF4-FFF2-40B4-BE49-F238E27FC236}">
                <a16:creationId xmlns:a16="http://schemas.microsoft.com/office/drawing/2014/main" id="{F1325D5C-258E-4A28-803F-A3C50D61CCFD}"/>
              </a:ext>
            </a:extLst>
          </p:cNvPr>
          <p:cNvPicPr>
            <a:picLocks noChangeAspect="1"/>
          </p:cNvPicPr>
          <p:nvPr/>
        </p:nvPicPr>
        <p:blipFill>
          <a:blip r:embed="rId3"/>
          <a:stretch>
            <a:fillRect/>
          </a:stretch>
        </p:blipFill>
        <p:spPr>
          <a:xfrm>
            <a:off x="4685452" y="1435395"/>
            <a:ext cx="4248333" cy="3282803"/>
          </a:xfrm>
          <a:prstGeom prst="rect">
            <a:avLst/>
          </a:prstGeom>
        </p:spPr>
      </p:pic>
      <p:graphicFrame>
        <p:nvGraphicFramePr>
          <p:cNvPr id="3" name="Table 2">
            <a:extLst>
              <a:ext uri="{FF2B5EF4-FFF2-40B4-BE49-F238E27FC236}">
                <a16:creationId xmlns:a16="http://schemas.microsoft.com/office/drawing/2014/main" id="{5C0E836B-2AAC-4DE2-948E-0213B48974F2}"/>
              </a:ext>
            </a:extLst>
          </p:cNvPr>
          <p:cNvGraphicFramePr>
            <a:graphicFrameLocks noGrp="1"/>
          </p:cNvGraphicFramePr>
          <p:nvPr>
            <p:extLst>
              <p:ext uri="{D42A27DB-BD31-4B8C-83A1-F6EECF244321}">
                <p14:modId xmlns:p14="http://schemas.microsoft.com/office/powerpoint/2010/main" val="2661849666"/>
              </p:ext>
            </p:extLst>
          </p:nvPr>
        </p:nvGraphicFramePr>
        <p:xfrm>
          <a:off x="368565" y="3716940"/>
          <a:ext cx="4507812" cy="895646"/>
        </p:xfrm>
        <a:graphic>
          <a:graphicData uri="http://schemas.openxmlformats.org/drawingml/2006/table">
            <a:tbl>
              <a:tblPr firstRow="1" bandRow="1">
                <a:tableStyleId>{F2DE63D5-997A-4646-A377-4702673A728D}</a:tableStyleId>
              </a:tblPr>
              <a:tblGrid>
                <a:gridCol w="1502604">
                  <a:extLst>
                    <a:ext uri="{9D8B030D-6E8A-4147-A177-3AD203B41FA5}">
                      <a16:colId xmlns:a16="http://schemas.microsoft.com/office/drawing/2014/main" val="2405392143"/>
                    </a:ext>
                  </a:extLst>
                </a:gridCol>
                <a:gridCol w="1502604">
                  <a:extLst>
                    <a:ext uri="{9D8B030D-6E8A-4147-A177-3AD203B41FA5}">
                      <a16:colId xmlns:a16="http://schemas.microsoft.com/office/drawing/2014/main" val="367984071"/>
                    </a:ext>
                  </a:extLst>
                </a:gridCol>
                <a:gridCol w="1502604">
                  <a:extLst>
                    <a:ext uri="{9D8B030D-6E8A-4147-A177-3AD203B41FA5}">
                      <a16:colId xmlns:a16="http://schemas.microsoft.com/office/drawing/2014/main" val="3859168172"/>
                    </a:ext>
                  </a:extLst>
                </a:gridCol>
              </a:tblGrid>
              <a:tr h="447823">
                <a:tc>
                  <a:txBody>
                    <a:bodyPr/>
                    <a:lstStyle/>
                    <a:p>
                      <a:pPr algn="ctr"/>
                      <a:r>
                        <a:rPr lang="en-US" dirty="0">
                          <a:latin typeface="Muli" panose="020B0604020202020204" charset="0"/>
                        </a:rPr>
                        <a:t>Deep NN</a:t>
                      </a:r>
                    </a:p>
                  </a:txBody>
                  <a:tcPr anchor="ctr"/>
                </a:tc>
                <a:tc>
                  <a:txBody>
                    <a:bodyPr/>
                    <a:lstStyle/>
                    <a:p>
                      <a:pPr algn="ctr"/>
                      <a:r>
                        <a:rPr lang="en-US" dirty="0">
                          <a:latin typeface="Muli" panose="020B0604020202020204" charset="0"/>
                        </a:rPr>
                        <a:t>KNN</a:t>
                      </a:r>
                    </a:p>
                  </a:txBody>
                  <a:tcPr anchor="ctr"/>
                </a:tc>
                <a:tc>
                  <a:txBody>
                    <a:bodyPr/>
                    <a:lstStyle/>
                    <a:p>
                      <a:pPr algn="ctr"/>
                      <a:r>
                        <a:rPr lang="en-US" dirty="0">
                          <a:latin typeface="Muli" panose="020B0604020202020204" charset="0"/>
                        </a:rPr>
                        <a:t>SVM</a:t>
                      </a:r>
                    </a:p>
                  </a:txBody>
                  <a:tcPr anchor="ctr"/>
                </a:tc>
                <a:extLst>
                  <a:ext uri="{0D108BD9-81ED-4DB2-BD59-A6C34878D82A}">
                    <a16:rowId xmlns:a16="http://schemas.microsoft.com/office/drawing/2014/main" val="781739917"/>
                  </a:ext>
                </a:extLst>
              </a:tr>
              <a:tr h="447823">
                <a:tc>
                  <a:txBody>
                    <a:bodyPr/>
                    <a:lstStyle/>
                    <a:p>
                      <a:pPr algn="ctr"/>
                      <a:r>
                        <a:rPr lang="en-US" dirty="0">
                          <a:latin typeface="Muli" panose="020B0604020202020204" charset="0"/>
                        </a:rPr>
                        <a:t>82%</a:t>
                      </a:r>
                    </a:p>
                  </a:txBody>
                  <a:tcPr anchor="ctr"/>
                </a:tc>
                <a:tc>
                  <a:txBody>
                    <a:bodyPr/>
                    <a:lstStyle/>
                    <a:p>
                      <a:pPr algn="ctr"/>
                      <a:r>
                        <a:rPr lang="en-US" dirty="0">
                          <a:latin typeface="Muli" panose="020B0604020202020204" charset="0"/>
                        </a:rPr>
                        <a:t>81%</a:t>
                      </a:r>
                    </a:p>
                  </a:txBody>
                  <a:tcPr anchor="ctr"/>
                </a:tc>
                <a:tc>
                  <a:txBody>
                    <a:bodyPr/>
                    <a:lstStyle/>
                    <a:p>
                      <a:pPr algn="ctr"/>
                      <a:r>
                        <a:rPr lang="en-US" dirty="0">
                          <a:latin typeface="Muli" panose="020B0604020202020204" charset="0"/>
                        </a:rPr>
                        <a:t>81%</a:t>
                      </a:r>
                    </a:p>
                  </a:txBody>
                  <a:tcPr anchor="ctr"/>
                </a:tc>
                <a:extLst>
                  <a:ext uri="{0D108BD9-81ED-4DB2-BD59-A6C34878D82A}">
                    <a16:rowId xmlns:a16="http://schemas.microsoft.com/office/drawing/2014/main" val="2816802398"/>
                  </a:ext>
                </a:extLst>
              </a:tr>
            </a:tbl>
          </a:graphicData>
        </a:graphic>
      </p:graphicFrame>
    </p:spTree>
    <p:extLst>
      <p:ext uri="{BB962C8B-B14F-4D97-AF65-F5344CB8AC3E}">
        <p14:creationId xmlns:p14="http://schemas.microsoft.com/office/powerpoint/2010/main" val="36658395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35</a:t>
            </a:fld>
            <a:endParaRPr lang="en"/>
          </a:p>
        </p:txBody>
      </p:sp>
      <p:sp>
        <p:nvSpPr>
          <p:cNvPr id="4" name="TextBox 3"/>
          <p:cNvSpPr txBox="1"/>
          <p:nvPr/>
        </p:nvSpPr>
        <p:spPr>
          <a:xfrm>
            <a:off x="237066" y="530914"/>
            <a:ext cx="5313129"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Problems #2</a:t>
            </a:r>
          </a:p>
        </p:txBody>
      </p:sp>
      <p:pic>
        <p:nvPicPr>
          <p:cNvPr id="7" name="Picture 6">
            <a:extLst>
              <a:ext uri="{FF2B5EF4-FFF2-40B4-BE49-F238E27FC236}">
                <a16:creationId xmlns:a16="http://schemas.microsoft.com/office/drawing/2014/main" id="{75A413F3-D63C-4734-9A0C-BF4922CF73C1}"/>
              </a:ext>
            </a:extLst>
          </p:cNvPr>
          <p:cNvPicPr>
            <a:picLocks noChangeAspect="1"/>
          </p:cNvPicPr>
          <p:nvPr/>
        </p:nvPicPr>
        <p:blipFill>
          <a:blip r:embed="rId3"/>
          <a:stretch>
            <a:fillRect/>
          </a:stretch>
        </p:blipFill>
        <p:spPr>
          <a:xfrm>
            <a:off x="4986670" y="1390921"/>
            <a:ext cx="3789787" cy="3221665"/>
          </a:xfrm>
          <a:prstGeom prst="rect">
            <a:avLst/>
          </a:prstGeom>
        </p:spPr>
      </p:pic>
      <p:sp>
        <p:nvSpPr>
          <p:cNvPr id="46" name="TextBox 45">
            <a:extLst>
              <a:ext uri="{FF2B5EF4-FFF2-40B4-BE49-F238E27FC236}">
                <a16:creationId xmlns:a16="http://schemas.microsoft.com/office/drawing/2014/main" id="{3509C4E9-4A75-455E-A51D-C315238BC112}"/>
              </a:ext>
            </a:extLst>
          </p:cNvPr>
          <p:cNvSpPr txBox="1"/>
          <p:nvPr/>
        </p:nvSpPr>
        <p:spPr>
          <a:xfrm>
            <a:off x="336667" y="1897434"/>
            <a:ext cx="5046319" cy="646331"/>
          </a:xfrm>
          <a:prstGeom prst="rect">
            <a:avLst/>
          </a:prstGeom>
          <a:noFill/>
        </p:spPr>
        <p:txBody>
          <a:bodyPr wrap="square" rtlCol="0">
            <a:spAutoFit/>
          </a:bodyPr>
          <a:lstStyle/>
          <a:p>
            <a:r>
              <a:rPr lang="en-US" sz="1800" dirty="0">
                <a:solidFill>
                  <a:srgbClr val="A7A4BC"/>
                </a:solidFill>
                <a:latin typeface="Muli Light" panose="020B0604020202020204" charset="0"/>
              </a:rPr>
              <a:t>Finding some association rule between the courses of the university.</a:t>
            </a:r>
          </a:p>
        </p:txBody>
      </p:sp>
      <p:graphicFrame>
        <p:nvGraphicFramePr>
          <p:cNvPr id="3" name="Table 2">
            <a:extLst>
              <a:ext uri="{FF2B5EF4-FFF2-40B4-BE49-F238E27FC236}">
                <a16:creationId xmlns:a16="http://schemas.microsoft.com/office/drawing/2014/main" id="{923C8869-1E2C-4A0E-B06F-83CD5F899575}"/>
              </a:ext>
            </a:extLst>
          </p:cNvPr>
          <p:cNvGraphicFramePr>
            <a:graphicFrameLocks noGrp="1"/>
          </p:cNvGraphicFramePr>
          <p:nvPr>
            <p:extLst>
              <p:ext uri="{D42A27DB-BD31-4B8C-83A1-F6EECF244321}">
                <p14:modId xmlns:p14="http://schemas.microsoft.com/office/powerpoint/2010/main" val="840681580"/>
              </p:ext>
            </p:extLst>
          </p:nvPr>
        </p:nvGraphicFramePr>
        <p:xfrm>
          <a:off x="489097" y="2944965"/>
          <a:ext cx="4497573" cy="1682162"/>
        </p:xfrm>
        <a:graphic>
          <a:graphicData uri="http://schemas.openxmlformats.org/drawingml/2006/table">
            <a:tbl>
              <a:tblPr firstRow="1" firstCol="1" bandRow="1">
                <a:tableStyleId>{F2DE63D5-997A-4646-A377-4702673A728D}</a:tableStyleId>
              </a:tblPr>
              <a:tblGrid>
                <a:gridCol w="1687778">
                  <a:extLst>
                    <a:ext uri="{9D8B030D-6E8A-4147-A177-3AD203B41FA5}">
                      <a16:colId xmlns:a16="http://schemas.microsoft.com/office/drawing/2014/main" val="4087437452"/>
                    </a:ext>
                  </a:extLst>
                </a:gridCol>
                <a:gridCol w="2809795">
                  <a:extLst>
                    <a:ext uri="{9D8B030D-6E8A-4147-A177-3AD203B41FA5}">
                      <a16:colId xmlns:a16="http://schemas.microsoft.com/office/drawing/2014/main" val="1826533853"/>
                    </a:ext>
                  </a:extLst>
                </a:gridCol>
              </a:tblGrid>
              <a:tr h="490238">
                <a:tc>
                  <a:txBody>
                    <a:bodyPr/>
                    <a:lstStyle/>
                    <a:p>
                      <a:pPr marL="0" marR="0">
                        <a:lnSpc>
                          <a:spcPct val="107000"/>
                        </a:lnSpc>
                        <a:spcBef>
                          <a:spcPts val="0"/>
                        </a:spcBef>
                        <a:spcAft>
                          <a:spcPts val="0"/>
                        </a:spcAft>
                      </a:pPr>
                      <a:r>
                        <a:rPr lang="en-US" sz="1400">
                          <a:effectLst/>
                          <a:latin typeface="Muli" panose="020B0604020202020204" charset="0"/>
                        </a:rPr>
                        <a:t>Algorithm</a:t>
                      </a:r>
                      <a:endParaRPr lang="en-US" sz="1400">
                        <a:effectLst/>
                        <a:latin typeface="Muli" panose="020B0604020202020204" charset="0"/>
                        <a:ea typeface="Calibri" panose="020F0502020204030204" pitchFamily="34" charset="0"/>
                        <a:cs typeface="Cairo" panose="00000500000000000000" pitchFamily="2" charset="-78"/>
                      </a:endParaRPr>
                    </a:p>
                  </a:txBody>
                  <a:tcPr marL="67259" marR="67259" marT="0" marB="0"/>
                </a:tc>
                <a:tc>
                  <a:txBody>
                    <a:bodyPr/>
                    <a:lstStyle/>
                    <a:p>
                      <a:pPr marL="0" marR="0">
                        <a:lnSpc>
                          <a:spcPct val="107000"/>
                        </a:lnSpc>
                        <a:spcBef>
                          <a:spcPts val="0"/>
                        </a:spcBef>
                        <a:spcAft>
                          <a:spcPts val="0"/>
                        </a:spcAft>
                      </a:pPr>
                      <a:r>
                        <a:rPr lang="en-US" sz="1400">
                          <a:effectLst/>
                          <a:latin typeface="Muli" panose="020B0604020202020204" charset="0"/>
                        </a:rPr>
                        <a:t>Results Example</a:t>
                      </a:r>
                      <a:endParaRPr lang="en-US" sz="1400">
                        <a:effectLst/>
                        <a:latin typeface="Muli" panose="020B0604020202020204" charset="0"/>
                        <a:ea typeface="Calibri" panose="020F0502020204030204" pitchFamily="34" charset="0"/>
                        <a:cs typeface="Cairo" panose="00000500000000000000" pitchFamily="2" charset="-78"/>
                      </a:endParaRPr>
                    </a:p>
                  </a:txBody>
                  <a:tcPr marL="67259" marR="67259" marT="0" marB="0"/>
                </a:tc>
                <a:extLst>
                  <a:ext uri="{0D108BD9-81ED-4DB2-BD59-A6C34878D82A}">
                    <a16:rowId xmlns:a16="http://schemas.microsoft.com/office/drawing/2014/main" val="4176116227"/>
                  </a:ext>
                </a:extLst>
              </a:tr>
              <a:tr h="735359">
                <a:tc>
                  <a:txBody>
                    <a:bodyPr/>
                    <a:lstStyle/>
                    <a:p>
                      <a:pPr marL="0" marR="0">
                        <a:lnSpc>
                          <a:spcPct val="107000"/>
                        </a:lnSpc>
                        <a:spcBef>
                          <a:spcPts val="0"/>
                        </a:spcBef>
                        <a:spcAft>
                          <a:spcPts val="0"/>
                        </a:spcAft>
                      </a:pPr>
                      <a:r>
                        <a:rPr lang="en-US" sz="1400" dirty="0">
                          <a:effectLst/>
                          <a:latin typeface="Muli" panose="020B0604020202020204" charset="0"/>
                        </a:rPr>
                        <a:t>Apriori</a:t>
                      </a:r>
                      <a:endParaRPr lang="en-US" sz="1400" dirty="0">
                        <a:effectLst/>
                        <a:latin typeface="Muli" panose="020B0604020202020204" charset="0"/>
                        <a:ea typeface="Calibri" panose="020F0502020204030204" pitchFamily="34" charset="0"/>
                        <a:cs typeface="Cairo" panose="00000500000000000000" pitchFamily="2" charset="-78"/>
                      </a:endParaRPr>
                    </a:p>
                  </a:txBody>
                  <a:tcPr marL="67259" marR="67259" marT="0" marB="0"/>
                </a:tc>
                <a:tc>
                  <a:txBody>
                    <a:bodyPr/>
                    <a:lstStyle/>
                    <a:p>
                      <a:pPr marL="0" marR="0">
                        <a:lnSpc>
                          <a:spcPct val="107000"/>
                        </a:lnSpc>
                        <a:spcBef>
                          <a:spcPts val="0"/>
                        </a:spcBef>
                        <a:spcAft>
                          <a:spcPts val="0"/>
                        </a:spcAft>
                      </a:pPr>
                      <a:r>
                        <a:rPr lang="en-US" sz="1400" dirty="0">
                          <a:effectLst/>
                          <a:latin typeface="Muli" panose="020B0604020202020204" charset="0"/>
                        </a:rPr>
                        <a:t>Component Approaches =&gt;   Admin Networks &amp; Prog Sys</a:t>
                      </a:r>
                      <a:endParaRPr lang="en-US" sz="1800" dirty="0">
                        <a:effectLst/>
                        <a:latin typeface="Muli" panose="020B0604020202020204" charset="0"/>
                        <a:ea typeface="Calibri" panose="020F0502020204030204" pitchFamily="34" charset="0"/>
                        <a:cs typeface="Cairo" panose="00000500000000000000" pitchFamily="2" charset="-78"/>
                      </a:endParaRPr>
                    </a:p>
                  </a:txBody>
                  <a:tcPr marL="67259" marR="67259" marT="0" marB="0"/>
                </a:tc>
                <a:extLst>
                  <a:ext uri="{0D108BD9-81ED-4DB2-BD59-A6C34878D82A}">
                    <a16:rowId xmlns:a16="http://schemas.microsoft.com/office/drawing/2014/main" val="1996923426"/>
                  </a:ext>
                </a:extLst>
              </a:tr>
              <a:tr h="385236">
                <a:tc>
                  <a:txBody>
                    <a:bodyPr/>
                    <a:lstStyle/>
                    <a:p>
                      <a:pPr marL="0" marR="0">
                        <a:lnSpc>
                          <a:spcPct val="107000"/>
                        </a:lnSpc>
                        <a:spcBef>
                          <a:spcPts val="0"/>
                        </a:spcBef>
                        <a:spcAft>
                          <a:spcPts val="0"/>
                        </a:spcAft>
                      </a:pPr>
                      <a:r>
                        <a:rPr lang="en-US" sz="1400">
                          <a:effectLst/>
                          <a:latin typeface="Muli" panose="020B0604020202020204" charset="0"/>
                        </a:rPr>
                        <a:t>Eclat</a:t>
                      </a:r>
                      <a:endParaRPr lang="en-US" sz="1400">
                        <a:effectLst/>
                        <a:latin typeface="Muli" panose="020B0604020202020204" charset="0"/>
                        <a:ea typeface="Calibri" panose="020F0502020204030204" pitchFamily="34" charset="0"/>
                        <a:cs typeface="Cairo" panose="00000500000000000000" pitchFamily="2" charset="-78"/>
                      </a:endParaRPr>
                    </a:p>
                  </a:txBody>
                  <a:tcPr marL="67259" marR="67259" marT="0" marB="0"/>
                </a:tc>
                <a:tc>
                  <a:txBody>
                    <a:bodyPr/>
                    <a:lstStyle/>
                    <a:p>
                      <a:pPr marL="0" marR="0">
                        <a:lnSpc>
                          <a:spcPct val="107000"/>
                        </a:lnSpc>
                        <a:spcBef>
                          <a:spcPts val="0"/>
                        </a:spcBef>
                        <a:spcAft>
                          <a:spcPts val="0"/>
                        </a:spcAft>
                      </a:pPr>
                      <a:r>
                        <a:rPr lang="en-US" sz="1400" dirty="0">
                          <a:effectLst/>
                          <a:latin typeface="Muli" panose="020B0604020202020204" charset="0"/>
                        </a:rPr>
                        <a:t>Advanced Database and Datamining  =&gt;  Logic For AI</a:t>
                      </a:r>
                      <a:endParaRPr lang="en-US" sz="1800" dirty="0">
                        <a:effectLst/>
                        <a:latin typeface="Muli" panose="020B0604020202020204" charset="0"/>
                        <a:ea typeface="Calibri" panose="020F0502020204030204" pitchFamily="34" charset="0"/>
                        <a:cs typeface="Cairo" panose="00000500000000000000" pitchFamily="2" charset="-78"/>
                      </a:endParaRPr>
                    </a:p>
                  </a:txBody>
                  <a:tcPr marL="67259" marR="67259" marT="0" marB="0"/>
                </a:tc>
                <a:extLst>
                  <a:ext uri="{0D108BD9-81ED-4DB2-BD59-A6C34878D82A}">
                    <a16:rowId xmlns:a16="http://schemas.microsoft.com/office/drawing/2014/main" val="2950541665"/>
                  </a:ext>
                </a:extLst>
              </a:tr>
            </a:tbl>
          </a:graphicData>
        </a:graphic>
      </p:graphicFrame>
    </p:spTree>
    <p:extLst>
      <p:ext uri="{BB962C8B-B14F-4D97-AF65-F5344CB8AC3E}">
        <p14:creationId xmlns:p14="http://schemas.microsoft.com/office/powerpoint/2010/main" val="21549728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36</a:t>
            </a:fld>
            <a:endParaRPr lang="en"/>
          </a:p>
        </p:txBody>
      </p:sp>
      <p:sp>
        <p:nvSpPr>
          <p:cNvPr id="4" name="TextBox 3"/>
          <p:cNvSpPr txBox="1"/>
          <p:nvPr/>
        </p:nvSpPr>
        <p:spPr>
          <a:xfrm>
            <a:off x="237066" y="530914"/>
            <a:ext cx="5313129"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Problems #3</a:t>
            </a:r>
          </a:p>
        </p:txBody>
      </p:sp>
      <p:pic>
        <p:nvPicPr>
          <p:cNvPr id="5" name="Picture 4">
            <a:extLst>
              <a:ext uri="{FF2B5EF4-FFF2-40B4-BE49-F238E27FC236}">
                <a16:creationId xmlns:a16="http://schemas.microsoft.com/office/drawing/2014/main" id="{27940DB8-BCD2-449C-9DEC-AA52A130AA3F}"/>
              </a:ext>
            </a:extLst>
          </p:cNvPr>
          <p:cNvPicPr>
            <a:picLocks noChangeAspect="1"/>
          </p:cNvPicPr>
          <p:nvPr/>
        </p:nvPicPr>
        <p:blipFill>
          <a:blip r:embed="rId3"/>
          <a:stretch>
            <a:fillRect/>
          </a:stretch>
        </p:blipFill>
        <p:spPr>
          <a:xfrm>
            <a:off x="5004505" y="1897434"/>
            <a:ext cx="4024779" cy="2745843"/>
          </a:xfrm>
          <a:prstGeom prst="rect">
            <a:avLst/>
          </a:prstGeom>
        </p:spPr>
      </p:pic>
      <p:sp>
        <p:nvSpPr>
          <p:cNvPr id="46" name="TextBox 45">
            <a:extLst>
              <a:ext uri="{FF2B5EF4-FFF2-40B4-BE49-F238E27FC236}">
                <a16:creationId xmlns:a16="http://schemas.microsoft.com/office/drawing/2014/main" id="{3509C4E9-4A75-455E-A51D-C315238BC112}"/>
              </a:ext>
            </a:extLst>
          </p:cNvPr>
          <p:cNvSpPr txBox="1"/>
          <p:nvPr/>
        </p:nvSpPr>
        <p:spPr>
          <a:xfrm>
            <a:off x="336667" y="1897434"/>
            <a:ext cx="5046319" cy="646331"/>
          </a:xfrm>
          <a:prstGeom prst="rect">
            <a:avLst/>
          </a:prstGeom>
          <a:noFill/>
        </p:spPr>
        <p:txBody>
          <a:bodyPr wrap="square" rtlCol="0">
            <a:spAutoFit/>
          </a:bodyPr>
          <a:lstStyle/>
          <a:p>
            <a:r>
              <a:rPr lang="en-US" sz="1800" dirty="0">
                <a:solidFill>
                  <a:srgbClr val="A7A4BC"/>
                </a:solidFill>
                <a:latin typeface="Muli Light" panose="020B0604020202020204" charset="0"/>
              </a:rPr>
              <a:t>Help students in choosing the right branch for them in the master level. </a:t>
            </a:r>
          </a:p>
        </p:txBody>
      </p:sp>
      <p:graphicFrame>
        <p:nvGraphicFramePr>
          <p:cNvPr id="3" name="Table 2">
            <a:extLst>
              <a:ext uri="{FF2B5EF4-FFF2-40B4-BE49-F238E27FC236}">
                <a16:creationId xmlns:a16="http://schemas.microsoft.com/office/drawing/2014/main" id="{ACD43BFD-B4D5-4F3F-A0C0-448ECC182A2E}"/>
              </a:ext>
            </a:extLst>
          </p:cNvPr>
          <p:cNvGraphicFramePr>
            <a:graphicFrameLocks noGrp="1"/>
          </p:cNvGraphicFramePr>
          <p:nvPr>
            <p:extLst>
              <p:ext uri="{D42A27DB-BD31-4B8C-83A1-F6EECF244321}">
                <p14:modId xmlns:p14="http://schemas.microsoft.com/office/powerpoint/2010/main" val="3453536006"/>
              </p:ext>
            </p:extLst>
          </p:nvPr>
        </p:nvGraphicFramePr>
        <p:xfrm>
          <a:off x="411098" y="3120705"/>
          <a:ext cx="4374561" cy="1153583"/>
        </p:xfrm>
        <a:graphic>
          <a:graphicData uri="http://schemas.openxmlformats.org/drawingml/2006/table">
            <a:tbl>
              <a:tblPr firstRow="1" firstCol="1" bandRow="1">
                <a:tableStyleId>{F2DE63D5-997A-4646-A377-4702673A728D}</a:tableStyleId>
              </a:tblPr>
              <a:tblGrid>
                <a:gridCol w="2576564">
                  <a:extLst>
                    <a:ext uri="{9D8B030D-6E8A-4147-A177-3AD203B41FA5}">
                      <a16:colId xmlns:a16="http://schemas.microsoft.com/office/drawing/2014/main" val="1893120676"/>
                    </a:ext>
                  </a:extLst>
                </a:gridCol>
                <a:gridCol w="1797997">
                  <a:extLst>
                    <a:ext uri="{9D8B030D-6E8A-4147-A177-3AD203B41FA5}">
                      <a16:colId xmlns:a16="http://schemas.microsoft.com/office/drawing/2014/main" val="3208102649"/>
                    </a:ext>
                  </a:extLst>
                </a:gridCol>
              </a:tblGrid>
              <a:tr h="370870">
                <a:tc>
                  <a:txBody>
                    <a:bodyPr/>
                    <a:lstStyle/>
                    <a:p>
                      <a:pPr marL="0" marR="0">
                        <a:lnSpc>
                          <a:spcPct val="107000"/>
                        </a:lnSpc>
                        <a:spcBef>
                          <a:spcPts val="0"/>
                        </a:spcBef>
                        <a:spcAft>
                          <a:spcPts val="0"/>
                        </a:spcAft>
                      </a:pPr>
                      <a:r>
                        <a:rPr lang="en-US" sz="1600" dirty="0">
                          <a:effectLst/>
                          <a:latin typeface="Muli" panose="020B0604020202020204" charset="0"/>
                        </a:rPr>
                        <a:t>Algorithm</a:t>
                      </a:r>
                      <a:endParaRPr lang="en-US" sz="1600" dirty="0">
                        <a:effectLst/>
                        <a:latin typeface="Muli" panose="020B0604020202020204" charset="0"/>
                        <a:ea typeface="Calibri" panose="020F0502020204030204" pitchFamily="34" charset="0"/>
                        <a:cs typeface="Cairo" panose="00000500000000000000" pitchFamily="2" charset="-78"/>
                      </a:endParaRPr>
                    </a:p>
                  </a:txBody>
                  <a:tcPr marL="76293" marR="76293" marT="0" marB="0"/>
                </a:tc>
                <a:tc>
                  <a:txBody>
                    <a:bodyPr/>
                    <a:lstStyle/>
                    <a:p>
                      <a:pPr marL="0" marR="0">
                        <a:lnSpc>
                          <a:spcPct val="107000"/>
                        </a:lnSpc>
                        <a:spcBef>
                          <a:spcPts val="0"/>
                        </a:spcBef>
                        <a:spcAft>
                          <a:spcPts val="0"/>
                        </a:spcAft>
                      </a:pPr>
                      <a:r>
                        <a:rPr lang="en-US" sz="1600" dirty="0">
                          <a:effectLst/>
                          <a:latin typeface="Muli" panose="020B0604020202020204" charset="0"/>
                        </a:rPr>
                        <a:t>Accuracy</a:t>
                      </a:r>
                      <a:endParaRPr lang="en-US" sz="1600" dirty="0">
                        <a:effectLst/>
                        <a:latin typeface="Muli" panose="020B0604020202020204" charset="0"/>
                        <a:ea typeface="Calibri" panose="020F0502020204030204" pitchFamily="34" charset="0"/>
                        <a:cs typeface="Cairo" panose="00000500000000000000" pitchFamily="2" charset="-78"/>
                      </a:endParaRPr>
                    </a:p>
                  </a:txBody>
                  <a:tcPr marL="76293" marR="76293" marT="0" marB="0"/>
                </a:tc>
                <a:extLst>
                  <a:ext uri="{0D108BD9-81ED-4DB2-BD59-A6C34878D82A}">
                    <a16:rowId xmlns:a16="http://schemas.microsoft.com/office/drawing/2014/main" val="2216282171"/>
                  </a:ext>
                </a:extLst>
              </a:tr>
              <a:tr h="360274">
                <a:tc>
                  <a:txBody>
                    <a:bodyPr/>
                    <a:lstStyle/>
                    <a:p>
                      <a:pPr marL="0" marR="0">
                        <a:lnSpc>
                          <a:spcPct val="107000"/>
                        </a:lnSpc>
                        <a:spcBef>
                          <a:spcPts val="0"/>
                        </a:spcBef>
                        <a:spcAft>
                          <a:spcPts val="0"/>
                        </a:spcAft>
                      </a:pPr>
                      <a:r>
                        <a:rPr lang="en-US" sz="1600">
                          <a:effectLst/>
                          <a:latin typeface="Muli" panose="020B0604020202020204" charset="0"/>
                        </a:rPr>
                        <a:t>K-Means</a:t>
                      </a:r>
                      <a:endParaRPr lang="en-US" sz="1600">
                        <a:effectLst/>
                        <a:latin typeface="Muli" panose="020B0604020202020204" charset="0"/>
                        <a:ea typeface="Calibri" panose="020F0502020204030204" pitchFamily="34" charset="0"/>
                        <a:cs typeface="Cairo" panose="00000500000000000000" pitchFamily="2" charset="-78"/>
                      </a:endParaRPr>
                    </a:p>
                  </a:txBody>
                  <a:tcPr marL="76293" marR="76293" marT="0" marB="0"/>
                </a:tc>
                <a:tc>
                  <a:txBody>
                    <a:bodyPr/>
                    <a:lstStyle/>
                    <a:p>
                      <a:pPr marL="0" marR="0" algn="ctr">
                        <a:lnSpc>
                          <a:spcPct val="107000"/>
                        </a:lnSpc>
                        <a:spcBef>
                          <a:spcPts val="0"/>
                        </a:spcBef>
                        <a:spcAft>
                          <a:spcPts val="0"/>
                        </a:spcAft>
                      </a:pPr>
                      <a:r>
                        <a:rPr lang="en-US" sz="1600">
                          <a:effectLst/>
                          <a:latin typeface="Muli" panose="020B0604020202020204" charset="0"/>
                        </a:rPr>
                        <a:t>20%</a:t>
                      </a:r>
                      <a:endParaRPr lang="en-US" sz="1600">
                        <a:effectLst/>
                        <a:latin typeface="Muli" panose="020B0604020202020204" charset="0"/>
                        <a:ea typeface="Calibri" panose="020F0502020204030204" pitchFamily="34" charset="0"/>
                        <a:cs typeface="Cairo" panose="00000500000000000000" pitchFamily="2" charset="-78"/>
                      </a:endParaRPr>
                    </a:p>
                  </a:txBody>
                  <a:tcPr marL="76293" marR="76293" marT="0" marB="0" anchor="ctr"/>
                </a:tc>
                <a:extLst>
                  <a:ext uri="{0D108BD9-81ED-4DB2-BD59-A6C34878D82A}">
                    <a16:rowId xmlns:a16="http://schemas.microsoft.com/office/drawing/2014/main" val="4188341332"/>
                  </a:ext>
                </a:extLst>
              </a:tr>
              <a:tr h="422439">
                <a:tc>
                  <a:txBody>
                    <a:bodyPr/>
                    <a:lstStyle/>
                    <a:p>
                      <a:pPr marL="0" marR="0">
                        <a:lnSpc>
                          <a:spcPct val="107000"/>
                        </a:lnSpc>
                        <a:spcBef>
                          <a:spcPts val="0"/>
                        </a:spcBef>
                        <a:spcAft>
                          <a:spcPts val="0"/>
                        </a:spcAft>
                      </a:pPr>
                      <a:r>
                        <a:rPr lang="en-US" sz="1600">
                          <a:effectLst/>
                          <a:latin typeface="Muli" panose="020B0604020202020204" charset="0"/>
                        </a:rPr>
                        <a:t>Hierarchical clustering</a:t>
                      </a:r>
                      <a:endParaRPr lang="en-US" sz="1600">
                        <a:effectLst/>
                        <a:latin typeface="Muli" panose="020B0604020202020204" charset="0"/>
                        <a:ea typeface="Calibri" panose="020F0502020204030204" pitchFamily="34" charset="0"/>
                        <a:cs typeface="Cairo" panose="00000500000000000000" pitchFamily="2" charset="-78"/>
                      </a:endParaRPr>
                    </a:p>
                  </a:txBody>
                  <a:tcPr marL="76293" marR="76293" marT="0" marB="0"/>
                </a:tc>
                <a:tc>
                  <a:txBody>
                    <a:bodyPr/>
                    <a:lstStyle/>
                    <a:p>
                      <a:pPr marL="0" marR="0" algn="ctr">
                        <a:lnSpc>
                          <a:spcPct val="107000"/>
                        </a:lnSpc>
                        <a:spcBef>
                          <a:spcPts val="0"/>
                        </a:spcBef>
                        <a:spcAft>
                          <a:spcPts val="0"/>
                        </a:spcAft>
                      </a:pPr>
                      <a:r>
                        <a:rPr lang="en-US" sz="1600" dirty="0">
                          <a:effectLst/>
                          <a:latin typeface="Muli" panose="020B0604020202020204" charset="0"/>
                        </a:rPr>
                        <a:t>51%</a:t>
                      </a:r>
                      <a:endParaRPr lang="en-US" sz="1600" dirty="0">
                        <a:effectLst/>
                        <a:latin typeface="Muli" panose="020B0604020202020204" charset="0"/>
                        <a:ea typeface="Calibri" panose="020F0502020204030204" pitchFamily="34" charset="0"/>
                        <a:cs typeface="Cairo" panose="00000500000000000000" pitchFamily="2" charset="-78"/>
                      </a:endParaRPr>
                    </a:p>
                  </a:txBody>
                  <a:tcPr marL="76293" marR="76293" marT="0" marB="0" anchor="ctr"/>
                </a:tc>
                <a:extLst>
                  <a:ext uri="{0D108BD9-81ED-4DB2-BD59-A6C34878D82A}">
                    <a16:rowId xmlns:a16="http://schemas.microsoft.com/office/drawing/2014/main" val="2566325355"/>
                  </a:ext>
                </a:extLst>
              </a:tr>
            </a:tbl>
          </a:graphicData>
        </a:graphic>
      </p:graphicFrame>
    </p:spTree>
    <p:extLst>
      <p:ext uri="{BB962C8B-B14F-4D97-AF65-F5344CB8AC3E}">
        <p14:creationId xmlns:p14="http://schemas.microsoft.com/office/powerpoint/2010/main" val="24654535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37</a:t>
            </a:fld>
            <a:endParaRPr lang="en"/>
          </a:p>
        </p:txBody>
      </p:sp>
      <p:sp>
        <p:nvSpPr>
          <p:cNvPr id="4" name="TextBox 3"/>
          <p:cNvSpPr txBox="1"/>
          <p:nvPr/>
        </p:nvSpPr>
        <p:spPr>
          <a:xfrm>
            <a:off x="237066" y="530914"/>
            <a:ext cx="5313129"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Problems #4</a:t>
            </a:r>
          </a:p>
        </p:txBody>
      </p:sp>
      <p:pic>
        <p:nvPicPr>
          <p:cNvPr id="5" name="Picture 4">
            <a:extLst>
              <a:ext uri="{FF2B5EF4-FFF2-40B4-BE49-F238E27FC236}">
                <a16:creationId xmlns:a16="http://schemas.microsoft.com/office/drawing/2014/main" id="{50618F93-F526-44EE-A435-4CDA77F7154C}"/>
              </a:ext>
            </a:extLst>
          </p:cNvPr>
          <p:cNvPicPr>
            <a:picLocks noChangeAspect="1"/>
          </p:cNvPicPr>
          <p:nvPr/>
        </p:nvPicPr>
        <p:blipFill>
          <a:blip r:embed="rId3"/>
          <a:stretch>
            <a:fillRect/>
          </a:stretch>
        </p:blipFill>
        <p:spPr>
          <a:xfrm>
            <a:off x="4997302" y="1349223"/>
            <a:ext cx="3810031" cy="3400628"/>
          </a:xfrm>
          <a:prstGeom prst="rect">
            <a:avLst/>
          </a:prstGeom>
        </p:spPr>
      </p:pic>
      <p:sp>
        <p:nvSpPr>
          <p:cNvPr id="46" name="TextBox 45">
            <a:extLst>
              <a:ext uri="{FF2B5EF4-FFF2-40B4-BE49-F238E27FC236}">
                <a16:creationId xmlns:a16="http://schemas.microsoft.com/office/drawing/2014/main" id="{3509C4E9-4A75-455E-A51D-C315238BC112}"/>
              </a:ext>
            </a:extLst>
          </p:cNvPr>
          <p:cNvSpPr txBox="1"/>
          <p:nvPr/>
        </p:nvSpPr>
        <p:spPr>
          <a:xfrm>
            <a:off x="336667" y="1897434"/>
            <a:ext cx="5046319" cy="923330"/>
          </a:xfrm>
          <a:prstGeom prst="rect">
            <a:avLst/>
          </a:prstGeom>
          <a:noFill/>
        </p:spPr>
        <p:txBody>
          <a:bodyPr wrap="square" rtlCol="0">
            <a:spAutoFit/>
          </a:bodyPr>
          <a:lstStyle/>
          <a:p>
            <a:r>
              <a:rPr lang="en-US" sz="1800" dirty="0">
                <a:solidFill>
                  <a:srgbClr val="A7A4BC"/>
                </a:solidFill>
                <a:latin typeface="Muli Light" panose="020B0604020202020204" charset="0"/>
              </a:rPr>
              <a:t>Help first year Students in choosing the right branch in the second year which consists of Mathematics or computer science.</a:t>
            </a:r>
          </a:p>
        </p:txBody>
      </p:sp>
      <p:sp>
        <p:nvSpPr>
          <p:cNvPr id="3" name="TextBox 2">
            <a:extLst>
              <a:ext uri="{FF2B5EF4-FFF2-40B4-BE49-F238E27FC236}">
                <a16:creationId xmlns:a16="http://schemas.microsoft.com/office/drawing/2014/main" id="{B3812401-B21C-4E11-9AEF-87F349AC570F}"/>
              </a:ext>
            </a:extLst>
          </p:cNvPr>
          <p:cNvSpPr txBox="1"/>
          <p:nvPr/>
        </p:nvSpPr>
        <p:spPr>
          <a:xfrm>
            <a:off x="1362541" y="3171621"/>
            <a:ext cx="3062177" cy="369332"/>
          </a:xfrm>
          <a:prstGeom prst="rect">
            <a:avLst/>
          </a:prstGeom>
          <a:noFill/>
        </p:spPr>
        <p:txBody>
          <a:bodyPr wrap="square" rtlCol="0">
            <a:spAutoFit/>
          </a:bodyPr>
          <a:lstStyle/>
          <a:p>
            <a:r>
              <a:rPr lang="en-US" sz="1800" dirty="0">
                <a:latin typeface="Muli" panose="020B0604020202020204" charset="0"/>
              </a:rPr>
              <a:t>No Results Was Provided</a:t>
            </a:r>
          </a:p>
        </p:txBody>
      </p:sp>
    </p:spTree>
    <p:extLst>
      <p:ext uri="{BB962C8B-B14F-4D97-AF65-F5344CB8AC3E}">
        <p14:creationId xmlns:p14="http://schemas.microsoft.com/office/powerpoint/2010/main" val="28388426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38</a:t>
            </a:fld>
            <a:endParaRPr lang="en"/>
          </a:p>
        </p:txBody>
      </p:sp>
      <p:sp>
        <p:nvSpPr>
          <p:cNvPr id="4" name="TextBox 3"/>
          <p:cNvSpPr txBox="1"/>
          <p:nvPr/>
        </p:nvSpPr>
        <p:spPr>
          <a:xfrm>
            <a:off x="237066" y="530914"/>
            <a:ext cx="5313129"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Problems #5</a:t>
            </a:r>
          </a:p>
        </p:txBody>
      </p:sp>
      <p:sp>
        <p:nvSpPr>
          <p:cNvPr id="46" name="TextBox 45">
            <a:extLst>
              <a:ext uri="{FF2B5EF4-FFF2-40B4-BE49-F238E27FC236}">
                <a16:creationId xmlns:a16="http://schemas.microsoft.com/office/drawing/2014/main" id="{3509C4E9-4A75-455E-A51D-C315238BC112}"/>
              </a:ext>
            </a:extLst>
          </p:cNvPr>
          <p:cNvSpPr txBox="1"/>
          <p:nvPr/>
        </p:nvSpPr>
        <p:spPr>
          <a:xfrm>
            <a:off x="347300" y="1862849"/>
            <a:ext cx="4083338" cy="1477328"/>
          </a:xfrm>
          <a:prstGeom prst="rect">
            <a:avLst/>
          </a:prstGeom>
          <a:noFill/>
        </p:spPr>
        <p:txBody>
          <a:bodyPr wrap="square" rtlCol="0">
            <a:spAutoFit/>
          </a:bodyPr>
          <a:lstStyle/>
          <a:p>
            <a:r>
              <a:rPr lang="en-US" sz="1800" dirty="0">
                <a:solidFill>
                  <a:srgbClr val="A7A4BC"/>
                </a:solidFill>
                <a:latin typeface="Muli Light" panose="020B0604020202020204" charset="0"/>
              </a:rPr>
              <a:t>Prove that the student who gets good averages in the algorithmic subjects in the first year of their curriculum, has a great likelihood to succeed in the rest of it.</a:t>
            </a:r>
          </a:p>
        </p:txBody>
      </p:sp>
      <p:pic>
        <p:nvPicPr>
          <p:cNvPr id="5" name="Picture 4">
            <a:extLst>
              <a:ext uri="{FF2B5EF4-FFF2-40B4-BE49-F238E27FC236}">
                <a16:creationId xmlns:a16="http://schemas.microsoft.com/office/drawing/2014/main" id="{E1C07752-C067-4C61-9DA2-C82AF3924AF0}"/>
              </a:ext>
            </a:extLst>
          </p:cNvPr>
          <p:cNvPicPr>
            <a:picLocks noChangeAspect="1"/>
          </p:cNvPicPr>
          <p:nvPr/>
        </p:nvPicPr>
        <p:blipFill>
          <a:blip r:embed="rId3"/>
          <a:stretch>
            <a:fillRect/>
          </a:stretch>
        </p:blipFill>
        <p:spPr>
          <a:xfrm>
            <a:off x="4823596" y="1546577"/>
            <a:ext cx="4083338" cy="2902688"/>
          </a:xfrm>
          <a:prstGeom prst="rect">
            <a:avLst/>
          </a:prstGeom>
        </p:spPr>
      </p:pic>
      <p:sp>
        <p:nvSpPr>
          <p:cNvPr id="6" name="TextBox 5">
            <a:extLst>
              <a:ext uri="{FF2B5EF4-FFF2-40B4-BE49-F238E27FC236}">
                <a16:creationId xmlns:a16="http://schemas.microsoft.com/office/drawing/2014/main" id="{03CB1D1C-56AB-4CF8-8E4D-38F6B59A94B1}"/>
              </a:ext>
            </a:extLst>
          </p:cNvPr>
          <p:cNvSpPr txBox="1"/>
          <p:nvPr/>
        </p:nvSpPr>
        <p:spPr>
          <a:xfrm>
            <a:off x="347300" y="3947798"/>
            <a:ext cx="3973105" cy="646331"/>
          </a:xfrm>
          <a:prstGeom prst="rect">
            <a:avLst/>
          </a:prstGeom>
          <a:noFill/>
        </p:spPr>
        <p:txBody>
          <a:bodyPr wrap="square" rtlCol="0">
            <a:spAutoFit/>
          </a:bodyPr>
          <a:lstStyle/>
          <a:p>
            <a:r>
              <a:rPr lang="en-US" sz="1800" dirty="0">
                <a:solidFill>
                  <a:srgbClr val="B4E178"/>
                </a:solidFill>
                <a:latin typeface="Muli" panose="020B0604020202020204" charset="0"/>
              </a:rPr>
              <a:t>The Diagram Provided Show that Algorithm is Mandatory for success.</a:t>
            </a:r>
          </a:p>
        </p:txBody>
      </p:sp>
    </p:spTree>
    <p:extLst>
      <p:ext uri="{BB962C8B-B14F-4D97-AF65-F5344CB8AC3E}">
        <p14:creationId xmlns:p14="http://schemas.microsoft.com/office/powerpoint/2010/main" val="42755762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39</a:t>
            </a:fld>
            <a:endParaRPr lang="en"/>
          </a:p>
        </p:txBody>
      </p:sp>
      <p:sp>
        <p:nvSpPr>
          <p:cNvPr id="3" name="TextBox 2"/>
          <p:cNvSpPr txBox="1"/>
          <p:nvPr/>
        </p:nvSpPr>
        <p:spPr>
          <a:xfrm>
            <a:off x="237067" y="530914"/>
            <a:ext cx="4447822"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Difficulties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4496" y="1953619"/>
            <a:ext cx="3583435" cy="2664538"/>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
        <p:nvSpPr>
          <p:cNvPr id="8" name="Rectangle 7"/>
          <p:cNvSpPr/>
          <p:nvPr/>
        </p:nvSpPr>
        <p:spPr>
          <a:xfrm>
            <a:off x="467462" y="1727987"/>
            <a:ext cx="5662405" cy="1355499"/>
          </a:xfrm>
          <a:prstGeom prst="rect">
            <a:avLst/>
          </a:prstGeom>
        </p:spPr>
        <p:txBody>
          <a:bodyPr wrap="square">
            <a:spAutoFit/>
          </a:bodyPr>
          <a:lstStyle/>
          <a:p>
            <a:pPr>
              <a:lnSpc>
                <a:spcPct val="114000"/>
              </a:lnSpc>
            </a:pPr>
            <a:r>
              <a:rPr lang="en-US" sz="1800" dirty="0">
                <a:solidFill>
                  <a:srgbClr val="A7A4BC"/>
                </a:solidFill>
                <a:latin typeface="Muli Light" panose="020B0604020202020204" charset="0"/>
              </a:rPr>
              <a:t>The main difficulty that we faced was the data itself, it wasn’t that much consistent and ready for mining. Either we did several algorithms but we didn’t arrive to what we wanted.</a:t>
            </a:r>
          </a:p>
        </p:txBody>
      </p:sp>
      <p:sp>
        <p:nvSpPr>
          <p:cNvPr id="9" name="Rectangle 8"/>
          <p:cNvSpPr/>
          <p:nvPr/>
        </p:nvSpPr>
        <p:spPr>
          <a:xfrm>
            <a:off x="467462" y="3599996"/>
            <a:ext cx="4969630" cy="400110"/>
          </a:xfrm>
          <a:prstGeom prst="rect">
            <a:avLst/>
          </a:prstGeom>
        </p:spPr>
        <p:txBody>
          <a:bodyPr wrap="none">
            <a:spAutoFit/>
          </a:bodyPr>
          <a:lstStyle/>
          <a:p>
            <a:r>
              <a:rPr lang="en-US" sz="2000" b="1" dirty="0">
                <a:solidFill>
                  <a:srgbClr val="B4E178"/>
                </a:solidFill>
                <a:latin typeface="Muli Light" panose="020B0604020202020204" charset="0"/>
              </a:rPr>
              <a:t>Maybe because of our high expectations</a:t>
            </a:r>
            <a:endParaRPr lang="fr-FR" sz="2000" b="1" dirty="0">
              <a:solidFill>
                <a:srgbClr val="B4E178"/>
              </a:solidFill>
              <a:latin typeface="Muli Light" panose="020B0604020202020204" charset="0"/>
            </a:endParaRPr>
          </a:p>
        </p:txBody>
      </p:sp>
    </p:spTree>
    <p:extLst>
      <p:ext uri="{BB962C8B-B14F-4D97-AF65-F5344CB8AC3E}">
        <p14:creationId xmlns:p14="http://schemas.microsoft.com/office/powerpoint/2010/main" val="3168760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716" y="2558395"/>
            <a:ext cx="3549865" cy="2585056"/>
          </a:xfrm>
          <a:prstGeom prst="rect">
            <a:avLst/>
          </a:prstGeom>
        </p:spPr>
      </p:pic>
      <p:sp>
        <p:nvSpPr>
          <p:cNvPr id="4" name="TextBox 3"/>
          <p:cNvSpPr txBox="1"/>
          <p:nvPr/>
        </p:nvSpPr>
        <p:spPr>
          <a:xfrm>
            <a:off x="519289" y="395111"/>
            <a:ext cx="4515556"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Welcome !</a:t>
            </a:r>
          </a:p>
        </p:txBody>
      </p:sp>
      <p:sp>
        <p:nvSpPr>
          <p:cNvPr id="5" name="TextBox 4"/>
          <p:cNvSpPr txBox="1"/>
          <p:nvPr/>
        </p:nvSpPr>
        <p:spPr>
          <a:xfrm>
            <a:off x="3539232" y="1947623"/>
            <a:ext cx="6753386" cy="1785104"/>
          </a:xfrm>
          <a:prstGeom prst="rect">
            <a:avLst/>
          </a:prstGeom>
          <a:noFill/>
        </p:spPr>
        <p:txBody>
          <a:bodyPr wrap="square" rtlCol="0">
            <a:spAutoFit/>
          </a:bodyPr>
          <a:lstStyle/>
          <a:p>
            <a:r>
              <a:rPr lang="en-US" sz="2200" b="1" u="sng" dirty="0">
                <a:solidFill>
                  <a:srgbClr val="65617D"/>
                </a:solidFill>
                <a:latin typeface="Muli Light" panose="020B0604020202020204" charset="0"/>
              </a:rPr>
              <a:t>To our client:</a:t>
            </a:r>
            <a:r>
              <a:rPr lang="en-US" sz="2200" b="1" dirty="0">
                <a:solidFill>
                  <a:srgbClr val="65617D"/>
                </a:solidFill>
                <a:latin typeface="Muli Light" panose="020B0604020202020204" charset="0"/>
              </a:rPr>
              <a:t>  </a:t>
            </a:r>
            <a:r>
              <a:rPr lang="en-US" sz="2200" dirty="0">
                <a:solidFill>
                  <a:srgbClr val="65617D"/>
                </a:solidFill>
                <a:latin typeface="Muli Light" panose="020B0604020202020204" charset="0"/>
              </a:rPr>
              <a:t>Mr. Talbi Omar</a:t>
            </a:r>
          </a:p>
          <a:p>
            <a:endParaRPr lang="en-US" sz="2200" dirty="0">
              <a:solidFill>
                <a:srgbClr val="65617D"/>
              </a:solidFill>
              <a:latin typeface="Muli Light" panose="020B0604020202020204" charset="0"/>
            </a:endParaRPr>
          </a:p>
          <a:p>
            <a:r>
              <a:rPr lang="en-US" sz="2200" b="1" u="sng" dirty="0">
                <a:solidFill>
                  <a:srgbClr val="65617D"/>
                </a:solidFill>
                <a:latin typeface="Muli Light" panose="020B0604020202020204" charset="0"/>
              </a:rPr>
              <a:t>To our guest:</a:t>
            </a:r>
            <a:r>
              <a:rPr lang="en-US" sz="2200" b="1" dirty="0">
                <a:solidFill>
                  <a:srgbClr val="65617D"/>
                </a:solidFill>
                <a:latin typeface="Muli Light" panose="020B0604020202020204" charset="0"/>
              </a:rPr>
              <a:t>  </a:t>
            </a:r>
            <a:r>
              <a:rPr lang="en-US" sz="2200" dirty="0">
                <a:solidFill>
                  <a:srgbClr val="65617D"/>
                </a:solidFill>
                <a:latin typeface="Muli Light" panose="020B0604020202020204" charset="0"/>
              </a:rPr>
              <a:t>Mr. Merati Medjeded</a:t>
            </a:r>
          </a:p>
          <a:p>
            <a:endParaRPr lang="en-US" sz="2200" dirty="0">
              <a:solidFill>
                <a:srgbClr val="65617D"/>
              </a:solidFill>
              <a:latin typeface="Muli Light" panose="020B0604020202020204" charset="0"/>
            </a:endParaRPr>
          </a:p>
          <a:p>
            <a:r>
              <a:rPr lang="en-US" sz="2200" b="1" u="sng" dirty="0">
                <a:solidFill>
                  <a:srgbClr val="65617D"/>
                </a:solidFill>
                <a:latin typeface="Muli Light" panose="020B0604020202020204" charset="0"/>
              </a:rPr>
              <a:t>Framed by:</a:t>
            </a:r>
            <a:r>
              <a:rPr lang="en-US" sz="2200" b="1" dirty="0">
                <a:solidFill>
                  <a:srgbClr val="65617D"/>
                </a:solidFill>
                <a:latin typeface="Muli Light" panose="020B0604020202020204" charset="0"/>
              </a:rPr>
              <a:t> </a:t>
            </a:r>
            <a:r>
              <a:rPr lang="en-US" sz="2200" dirty="0">
                <a:solidFill>
                  <a:srgbClr val="65617D"/>
                </a:solidFill>
                <a:latin typeface="Muli Light" panose="020B0604020202020204" charset="0"/>
              </a:rPr>
              <a:t>Mr. Ouared Djilali</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39057373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036" y="1428639"/>
            <a:ext cx="9414164" cy="857400"/>
          </a:xfrm>
        </p:spPr>
        <p:txBody>
          <a:bodyPr/>
          <a:lstStyle/>
          <a:p>
            <a:r>
              <a:rPr lang="fr-FR" dirty="0"/>
              <a:t>9.Practical demostration</a:t>
            </a:r>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40</a:t>
            </a:fld>
            <a:endParaRPr lang="en"/>
          </a:p>
        </p:txBody>
      </p:sp>
      <p:sp>
        <p:nvSpPr>
          <p:cNvPr id="4" name="TextBox 3"/>
          <p:cNvSpPr txBox="1"/>
          <p:nvPr/>
        </p:nvSpPr>
        <p:spPr>
          <a:xfrm>
            <a:off x="477981" y="2871613"/>
            <a:ext cx="5704609" cy="646331"/>
          </a:xfrm>
          <a:prstGeom prst="rect">
            <a:avLst/>
          </a:prstGeom>
          <a:noFill/>
        </p:spPr>
        <p:txBody>
          <a:bodyPr wrap="square" rtlCol="0">
            <a:spAutoFit/>
          </a:bodyPr>
          <a:lstStyle/>
          <a:p>
            <a:r>
              <a:rPr lang="en" sz="1800">
                <a:solidFill>
                  <a:srgbClr val="8D94B0"/>
                </a:solidFill>
                <a:latin typeface="Muli Light" panose="020B0604020202020204" charset="0"/>
              </a:rPr>
              <a:t>Now we will pass to show you the realized apps with the two plateformes </a:t>
            </a:r>
          </a:p>
        </p:txBody>
      </p:sp>
    </p:spTree>
    <p:extLst>
      <p:ext uri="{BB962C8B-B14F-4D97-AF65-F5344CB8AC3E}">
        <p14:creationId xmlns:p14="http://schemas.microsoft.com/office/powerpoint/2010/main" val="23650620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65617D"/>
        </a:solidFill>
        <a:effectLst/>
      </p:bgPr>
    </p:bg>
    <p:spTree>
      <p:nvGrpSpPr>
        <p:cNvPr id="1" name="Shape 292"/>
        <p:cNvGrpSpPr/>
        <p:nvPr/>
      </p:nvGrpSpPr>
      <p:grpSpPr>
        <a:xfrm>
          <a:off x="0" y="0"/>
          <a:ext cx="0" cy="0"/>
          <a:chOff x="0" y="0"/>
          <a:chExt cx="0" cy="0"/>
        </a:xfrm>
      </p:grpSpPr>
      <p:sp>
        <p:nvSpPr>
          <p:cNvPr id="293" name="Google Shape;293;p35"/>
          <p:cNvSpPr/>
          <p:nvPr/>
        </p:nvSpPr>
        <p:spPr>
          <a:xfrm>
            <a:off x="3575275" y="658023"/>
            <a:ext cx="5108760" cy="3977228"/>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D8D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5"/>
          <p:cNvSpPr/>
          <p:nvPr/>
        </p:nvSpPr>
        <p:spPr>
          <a:xfrm>
            <a:off x="3789065" y="869237"/>
            <a:ext cx="4681200" cy="298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7A4BC"/>
                </a:solidFill>
                <a:latin typeface="Muli"/>
                <a:ea typeface="Muli"/>
                <a:cs typeface="Muli"/>
                <a:sym typeface="Muli"/>
              </a:rPr>
              <a:t>Place your screenshot here</a:t>
            </a:r>
            <a:endParaRPr sz="1000" dirty="0">
              <a:solidFill>
                <a:srgbClr val="A7A4BC"/>
              </a:solidFill>
              <a:latin typeface="Muli"/>
              <a:ea typeface="Muli"/>
              <a:cs typeface="Muli"/>
              <a:sym typeface="Muli"/>
            </a:endParaRPr>
          </a:p>
        </p:txBody>
      </p:sp>
      <p:sp>
        <p:nvSpPr>
          <p:cNvPr id="295" name="Google Shape;295;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41</a:t>
            </a:fld>
            <a:endParaRPr/>
          </a:p>
        </p:txBody>
      </p:sp>
      <p:sp>
        <p:nvSpPr>
          <p:cNvPr id="296" name="Google Shape;296;p35"/>
          <p:cNvSpPr txBox="1">
            <a:spLocks noGrp="1"/>
          </p:cNvSpPr>
          <p:nvPr>
            <p:ph type="body" idx="4294967295"/>
          </p:nvPr>
        </p:nvSpPr>
        <p:spPr>
          <a:xfrm>
            <a:off x="457200" y="2687850"/>
            <a:ext cx="2542200" cy="1483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dirty="0">
                <a:solidFill>
                  <a:srgbClr val="FFFFFF"/>
                </a:solidFill>
              </a:rPr>
              <a:t>First of all we will show the desktop app </a:t>
            </a:r>
            <a:endParaRPr sz="1800" dirty="0">
              <a:solidFill>
                <a:srgbClr val="FFFFFF"/>
              </a:solidFill>
            </a:endParaRPr>
          </a:p>
        </p:txBody>
      </p:sp>
      <p:sp>
        <p:nvSpPr>
          <p:cNvPr id="297" name="Google Shape;297;p35"/>
          <p:cNvSpPr txBox="1">
            <a:spLocks noGrp="1"/>
          </p:cNvSpPr>
          <p:nvPr>
            <p:ph type="title" idx="4294967295"/>
          </p:nvPr>
        </p:nvSpPr>
        <p:spPr>
          <a:xfrm>
            <a:off x="457200" y="1577575"/>
            <a:ext cx="26721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Desktop project</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5175" y="869237"/>
            <a:ext cx="4797262" cy="298920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65617D"/>
        </a:solidFill>
        <a:effectLst/>
      </p:bgPr>
    </p:bg>
    <p:spTree>
      <p:nvGrpSpPr>
        <p:cNvPr id="1" name="Shape 266"/>
        <p:cNvGrpSpPr/>
        <p:nvPr/>
      </p:nvGrpSpPr>
      <p:grpSpPr>
        <a:xfrm>
          <a:off x="0" y="0"/>
          <a:ext cx="0" cy="0"/>
          <a:chOff x="0" y="0"/>
          <a:chExt cx="0" cy="0"/>
        </a:xfrm>
      </p:grpSpPr>
      <p:sp>
        <p:nvSpPr>
          <p:cNvPr id="267" name="Google Shape;267;p33"/>
          <p:cNvSpPr txBox="1">
            <a:spLocks noGrp="1"/>
          </p:cNvSpPr>
          <p:nvPr>
            <p:ph type="body" idx="4294967295"/>
          </p:nvPr>
        </p:nvSpPr>
        <p:spPr>
          <a:xfrm>
            <a:off x="457200" y="2687850"/>
            <a:ext cx="2542200" cy="1483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dirty="0">
                <a:solidFill>
                  <a:srgbClr val="FFFFFF"/>
                </a:solidFill>
              </a:rPr>
              <a:t>This is the Login activity</a:t>
            </a:r>
            <a:endParaRPr sz="1800" dirty="0">
              <a:solidFill>
                <a:srgbClr val="FFFFFF"/>
              </a:solidFill>
            </a:endParaRPr>
          </a:p>
        </p:txBody>
      </p:sp>
      <p:sp>
        <p:nvSpPr>
          <p:cNvPr id="268" name="Google Shape;268;p33"/>
          <p:cNvSpPr/>
          <p:nvPr/>
        </p:nvSpPr>
        <p:spPr>
          <a:xfrm>
            <a:off x="3571350" y="785788"/>
            <a:ext cx="2007300" cy="35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7A4BC"/>
                </a:solidFill>
                <a:latin typeface="Muli"/>
                <a:ea typeface="Muli"/>
                <a:cs typeface="Muli"/>
                <a:sym typeface="Muli"/>
              </a:rPr>
              <a:t>Place your screenshot here</a:t>
            </a:r>
            <a:endParaRPr sz="1000" dirty="0">
              <a:solidFill>
                <a:srgbClr val="A7A4BC"/>
              </a:solidFill>
              <a:latin typeface="Muli"/>
              <a:ea typeface="Muli"/>
              <a:cs typeface="Muli"/>
              <a:sym typeface="Muli"/>
            </a:endParaRPr>
          </a:p>
        </p:txBody>
      </p:sp>
      <p:sp>
        <p:nvSpPr>
          <p:cNvPr id="269" name="Google Shape;269;p3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42</a:t>
            </a:fld>
            <a:endParaRPr/>
          </a:p>
        </p:txBody>
      </p:sp>
      <p:grpSp>
        <p:nvGrpSpPr>
          <p:cNvPr id="270" name="Google Shape;270;p33"/>
          <p:cNvGrpSpPr/>
          <p:nvPr/>
        </p:nvGrpSpPr>
        <p:grpSpPr>
          <a:xfrm>
            <a:off x="3512225" y="373572"/>
            <a:ext cx="2119546" cy="4396359"/>
            <a:chOff x="2547150" y="238125"/>
            <a:chExt cx="2525675" cy="5238750"/>
          </a:xfrm>
        </p:grpSpPr>
        <p:sp>
          <p:nvSpPr>
            <p:cNvPr id="271" name="Google Shape;271;p33"/>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D8D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33"/>
          <p:cNvSpPr txBox="1">
            <a:spLocks noGrp="1"/>
          </p:cNvSpPr>
          <p:nvPr>
            <p:ph type="title"/>
          </p:nvPr>
        </p:nvSpPr>
        <p:spPr>
          <a:xfrm>
            <a:off x="457200" y="1577575"/>
            <a:ext cx="25422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Mobile project</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0821" y="722169"/>
            <a:ext cx="2080780" cy="3699164"/>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65617D"/>
        </a:solidFill>
        <a:effectLst/>
      </p:bgPr>
    </p:bg>
    <p:spTree>
      <p:nvGrpSpPr>
        <p:cNvPr id="1" name="Shape 266"/>
        <p:cNvGrpSpPr/>
        <p:nvPr/>
      </p:nvGrpSpPr>
      <p:grpSpPr>
        <a:xfrm>
          <a:off x="0" y="0"/>
          <a:ext cx="0" cy="0"/>
          <a:chOff x="0" y="0"/>
          <a:chExt cx="0" cy="0"/>
        </a:xfrm>
      </p:grpSpPr>
      <p:sp>
        <p:nvSpPr>
          <p:cNvPr id="267" name="Google Shape;267;p33"/>
          <p:cNvSpPr txBox="1">
            <a:spLocks noGrp="1"/>
          </p:cNvSpPr>
          <p:nvPr>
            <p:ph type="body" idx="4294967295"/>
          </p:nvPr>
        </p:nvSpPr>
        <p:spPr>
          <a:xfrm>
            <a:off x="457200" y="2687850"/>
            <a:ext cx="2542200" cy="1483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dirty="0">
                <a:solidFill>
                  <a:srgbClr val="FFFFFF"/>
                </a:solidFill>
              </a:rPr>
              <a:t>This activity to pridect  the success or fail for the new students</a:t>
            </a:r>
            <a:endParaRPr sz="1800" dirty="0">
              <a:solidFill>
                <a:srgbClr val="FFFFFF"/>
              </a:solidFill>
            </a:endParaRPr>
          </a:p>
        </p:txBody>
      </p:sp>
      <p:sp>
        <p:nvSpPr>
          <p:cNvPr id="268" name="Google Shape;268;p33"/>
          <p:cNvSpPr/>
          <p:nvPr/>
        </p:nvSpPr>
        <p:spPr>
          <a:xfrm>
            <a:off x="3571350" y="785788"/>
            <a:ext cx="2007300" cy="35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7A4BC"/>
                </a:solidFill>
                <a:latin typeface="Muli"/>
                <a:ea typeface="Muli"/>
                <a:cs typeface="Muli"/>
                <a:sym typeface="Muli"/>
              </a:rPr>
              <a:t>Place your screenshot here</a:t>
            </a:r>
            <a:endParaRPr sz="1000" dirty="0">
              <a:solidFill>
                <a:srgbClr val="A7A4BC"/>
              </a:solidFill>
              <a:latin typeface="Muli"/>
              <a:ea typeface="Muli"/>
              <a:cs typeface="Muli"/>
              <a:sym typeface="Muli"/>
            </a:endParaRPr>
          </a:p>
        </p:txBody>
      </p:sp>
      <p:sp>
        <p:nvSpPr>
          <p:cNvPr id="269" name="Google Shape;269;p3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43</a:t>
            </a:fld>
            <a:endParaRPr/>
          </a:p>
        </p:txBody>
      </p:sp>
      <p:grpSp>
        <p:nvGrpSpPr>
          <p:cNvPr id="270" name="Google Shape;270;p33"/>
          <p:cNvGrpSpPr/>
          <p:nvPr/>
        </p:nvGrpSpPr>
        <p:grpSpPr>
          <a:xfrm>
            <a:off x="3512225" y="373572"/>
            <a:ext cx="2119546" cy="4396359"/>
            <a:chOff x="2547150" y="238125"/>
            <a:chExt cx="2525675" cy="5238750"/>
          </a:xfrm>
        </p:grpSpPr>
        <p:sp>
          <p:nvSpPr>
            <p:cNvPr id="271" name="Google Shape;271;p33"/>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D8D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33"/>
          <p:cNvSpPr txBox="1">
            <a:spLocks noGrp="1"/>
          </p:cNvSpPr>
          <p:nvPr>
            <p:ph type="title"/>
          </p:nvPr>
        </p:nvSpPr>
        <p:spPr>
          <a:xfrm>
            <a:off x="457200" y="1577575"/>
            <a:ext cx="25422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Mobile project</a:t>
            </a:r>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7406" y="723895"/>
            <a:ext cx="2087610" cy="3711307"/>
          </a:xfrm>
          <a:prstGeom prst="rect">
            <a:avLst/>
          </a:prstGeom>
        </p:spPr>
      </p:pic>
    </p:spTree>
    <p:extLst>
      <p:ext uri="{BB962C8B-B14F-4D97-AF65-F5344CB8AC3E}">
        <p14:creationId xmlns:p14="http://schemas.microsoft.com/office/powerpoint/2010/main" val="25002486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65617D"/>
        </a:solidFill>
        <a:effectLst/>
      </p:bgPr>
    </p:bg>
    <p:spTree>
      <p:nvGrpSpPr>
        <p:cNvPr id="1" name="Shape 266"/>
        <p:cNvGrpSpPr/>
        <p:nvPr/>
      </p:nvGrpSpPr>
      <p:grpSpPr>
        <a:xfrm>
          <a:off x="0" y="0"/>
          <a:ext cx="0" cy="0"/>
          <a:chOff x="0" y="0"/>
          <a:chExt cx="0" cy="0"/>
        </a:xfrm>
      </p:grpSpPr>
      <p:sp>
        <p:nvSpPr>
          <p:cNvPr id="267" name="Google Shape;267;p33"/>
          <p:cNvSpPr txBox="1">
            <a:spLocks noGrp="1"/>
          </p:cNvSpPr>
          <p:nvPr>
            <p:ph type="body" idx="4294967295"/>
          </p:nvPr>
        </p:nvSpPr>
        <p:spPr>
          <a:xfrm>
            <a:off x="457200" y="2687850"/>
            <a:ext cx="2542200" cy="1483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dirty="0">
                <a:solidFill>
                  <a:srgbClr val="FFFFFF"/>
                </a:solidFill>
              </a:rPr>
              <a:t>This activity present the general statistics of the chosen year</a:t>
            </a:r>
            <a:endParaRPr sz="1800" dirty="0">
              <a:solidFill>
                <a:srgbClr val="FFFFFF"/>
              </a:solidFill>
            </a:endParaRPr>
          </a:p>
        </p:txBody>
      </p:sp>
      <p:sp>
        <p:nvSpPr>
          <p:cNvPr id="268" name="Google Shape;268;p33"/>
          <p:cNvSpPr/>
          <p:nvPr/>
        </p:nvSpPr>
        <p:spPr>
          <a:xfrm>
            <a:off x="3571350" y="785788"/>
            <a:ext cx="2007300" cy="35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7A4BC"/>
                </a:solidFill>
                <a:latin typeface="Muli"/>
                <a:ea typeface="Muli"/>
                <a:cs typeface="Muli"/>
                <a:sym typeface="Muli"/>
              </a:rPr>
              <a:t>Place your screenshot here</a:t>
            </a:r>
            <a:endParaRPr sz="1000" dirty="0">
              <a:solidFill>
                <a:srgbClr val="A7A4BC"/>
              </a:solidFill>
              <a:latin typeface="Muli"/>
              <a:ea typeface="Muli"/>
              <a:cs typeface="Muli"/>
              <a:sym typeface="Muli"/>
            </a:endParaRPr>
          </a:p>
        </p:txBody>
      </p:sp>
      <p:sp>
        <p:nvSpPr>
          <p:cNvPr id="269" name="Google Shape;269;p3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44</a:t>
            </a:fld>
            <a:endParaRPr/>
          </a:p>
        </p:txBody>
      </p:sp>
      <p:grpSp>
        <p:nvGrpSpPr>
          <p:cNvPr id="270" name="Google Shape;270;p33"/>
          <p:cNvGrpSpPr/>
          <p:nvPr/>
        </p:nvGrpSpPr>
        <p:grpSpPr>
          <a:xfrm>
            <a:off x="3512225" y="373572"/>
            <a:ext cx="2119546" cy="4396359"/>
            <a:chOff x="2547150" y="238125"/>
            <a:chExt cx="2525675" cy="5238750"/>
          </a:xfrm>
        </p:grpSpPr>
        <p:sp>
          <p:nvSpPr>
            <p:cNvPr id="271" name="Google Shape;271;p33"/>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D8D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33"/>
          <p:cNvSpPr txBox="1">
            <a:spLocks noGrp="1"/>
          </p:cNvSpPr>
          <p:nvPr>
            <p:ph type="title"/>
          </p:nvPr>
        </p:nvSpPr>
        <p:spPr>
          <a:xfrm>
            <a:off x="457200" y="1577575"/>
            <a:ext cx="25422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Mobile project</a:t>
            </a: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2817" y="795263"/>
            <a:ext cx="2005833" cy="3565925"/>
          </a:xfrm>
          <a:prstGeom prst="rect">
            <a:avLst/>
          </a:prstGeom>
        </p:spPr>
      </p:pic>
    </p:spTree>
    <p:extLst>
      <p:ext uri="{BB962C8B-B14F-4D97-AF65-F5344CB8AC3E}">
        <p14:creationId xmlns:p14="http://schemas.microsoft.com/office/powerpoint/2010/main" val="4548002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65617D"/>
        </a:solidFill>
        <a:effectLst/>
      </p:bgPr>
    </p:bg>
    <p:spTree>
      <p:nvGrpSpPr>
        <p:cNvPr id="1" name="Shape 266"/>
        <p:cNvGrpSpPr/>
        <p:nvPr/>
      </p:nvGrpSpPr>
      <p:grpSpPr>
        <a:xfrm>
          <a:off x="0" y="0"/>
          <a:ext cx="0" cy="0"/>
          <a:chOff x="0" y="0"/>
          <a:chExt cx="0" cy="0"/>
        </a:xfrm>
      </p:grpSpPr>
      <p:sp>
        <p:nvSpPr>
          <p:cNvPr id="267" name="Google Shape;267;p33"/>
          <p:cNvSpPr txBox="1">
            <a:spLocks noGrp="1"/>
          </p:cNvSpPr>
          <p:nvPr>
            <p:ph type="body" idx="4294967295"/>
          </p:nvPr>
        </p:nvSpPr>
        <p:spPr>
          <a:xfrm>
            <a:off x="457200" y="2687850"/>
            <a:ext cx="2542200" cy="1483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dirty="0">
                <a:solidFill>
                  <a:srgbClr val="FFFFFF"/>
                </a:solidFill>
              </a:rPr>
              <a:t>This activity shows the associations between courses</a:t>
            </a:r>
            <a:endParaRPr sz="1800" dirty="0">
              <a:solidFill>
                <a:srgbClr val="FFFFFF"/>
              </a:solidFill>
            </a:endParaRPr>
          </a:p>
        </p:txBody>
      </p:sp>
      <p:sp>
        <p:nvSpPr>
          <p:cNvPr id="268" name="Google Shape;268;p33"/>
          <p:cNvSpPr/>
          <p:nvPr/>
        </p:nvSpPr>
        <p:spPr>
          <a:xfrm>
            <a:off x="3571350" y="785788"/>
            <a:ext cx="2007300" cy="35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7A4BC"/>
                </a:solidFill>
                <a:latin typeface="Muli"/>
                <a:ea typeface="Muli"/>
                <a:cs typeface="Muli"/>
                <a:sym typeface="Muli"/>
              </a:rPr>
              <a:t>Place your screenshot here</a:t>
            </a:r>
            <a:endParaRPr sz="1000" dirty="0">
              <a:solidFill>
                <a:srgbClr val="A7A4BC"/>
              </a:solidFill>
              <a:latin typeface="Muli"/>
              <a:ea typeface="Muli"/>
              <a:cs typeface="Muli"/>
              <a:sym typeface="Muli"/>
            </a:endParaRPr>
          </a:p>
        </p:txBody>
      </p:sp>
      <p:sp>
        <p:nvSpPr>
          <p:cNvPr id="269" name="Google Shape;269;p3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45</a:t>
            </a:fld>
            <a:endParaRPr/>
          </a:p>
        </p:txBody>
      </p:sp>
      <p:grpSp>
        <p:nvGrpSpPr>
          <p:cNvPr id="270" name="Google Shape;270;p33"/>
          <p:cNvGrpSpPr/>
          <p:nvPr/>
        </p:nvGrpSpPr>
        <p:grpSpPr>
          <a:xfrm>
            <a:off x="3512225" y="373572"/>
            <a:ext cx="2119546" cy="4396359"/>
            <a:chOff x="2547150" y="238125"/>
            <a:chExt cx="2525675" cy="5238750"/>
          </a:xfrm>
        </p:grpSpPr>
        <p:sp>
          <p:nvSpPr>
            <p:cNvPr id="271" name="Google Shape;271;p33"/>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D8D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33"/>
          <p:cNvSpPr txBox="1">
            <a:spLocks noGrp="1"/>
          </p:cNvSpPr>
          <p:nvPr>
            <p:ph type="title"/>
          </p:nvPr>
        </p:nvSpPr>
        <p:spPr>
          <a:xfrm>
            <a:off x="457200" y="1577575"/>
            <a:ext cx="25422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Mobile project</a:t>
            </a: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7993" y="735153"/>
            <a:ext cx="2093778" cy="3722274"/>
          </a:xfrm>
          <a:prstGeom prst="rect">
            <a:avLst/>
          </a:prstGeom>
        </p:spPr>
      </p:pic>
    </p:spTree>
    <p:extLst>
      <p:ext uri="{BB962C8B-B14F-4D97-AF65-F5344CB8AC3E}">
        <p14:creationId xmlns:p14="http://schemas.microsoft.com/office/powerpoint/2010/main" val="238361156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1"/>
        <p:cNvGrpSpPr/>
        <p:nvPr/>
      </p:nvGrpSpPr>
      <p:grpSpPr>
        <a:xfrm>
          <a:off x="0" y="0"/>
          <a:ext cx="0" cy="0"/>
          <a:chOff x="0" y="0"/>
          <a:chExt cx="0" cy="0"/>
        </a:xfrm>
      </p:grpSpPr>
      <p:sp>
        <p:nvSpPr>
          <p:cNvPr id="302" name="Google Shape;302;p36"/>
          <p:cNvSpPr txBox="1">
            <a:spLocks noGrp="1"/>
          </p:cNvSpPr>
          <p:nvPr>
            <p:ph type="ctrTitle" idx="4294967295"/>
          </p:nvPr>
        </p:nvSpPr>
        <p:spPr>
          <a:xfrm>
            <a:off x="685800" y="440350"/>
            <a:ext cx="4863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dirty="0"/>
              <a:t>Thanks!</a:t>
            </a:r>
            <a:endParaRPr sz="6000" dirty="0"/>
          </a:p>
        </p:txBody>
      </p:sp>
      <p:sp>
        <p:nvSpPr>
          <p:cNvPr id="303" name="Google Shape;303;p36"/>
          <p:cNvSpPr txBox="1">
            <a:spLocks noGrp="1"/>
          </p:cNvSpPr>
          <p:nvPr>
            <p:ph type="subTitle" idx="4294967295"/>
          </p:nvPr>
        </p:nvSpPr>
        <p:spPr>
          <a:xfrm>
            <a:off x="685800" y="1639925"/>
            <a:ext cx="4863900" cy="784800"/>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 sz="3600" b="1" dirty="0"/>
              <a:t>Any questions?</a:t>
            </a:r>
            <a:endParaRPr sz="3600" b="1" dirty="0"/>
          </a:p>
        </p:txBody>
      </p:sp>
      <p:sp>
        <p:nvSpPr>
          <p:cNvPr id="305" name="Google Shape;305;p3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46</a:t>
            </a:fld>
            <a:endParaRPr dirty="0"/>
          </a:p>
        </p:txBody>
      </p:sp>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grpSp>
        <p:nvGrpSpPr>
          <p:cNvPr id="4" name="Group 3">
            <a:extLst>
              <a:ext uri="{FF2B5EF4-FFF2-40B4-BE49-F238E27FC236}">
                <a16:creationId xmlns:a16="http://schemas.microsoft.com/office/drawing/2014/main" id="{1EB128DA-1C60-47A9-89D2-2637A3372B26}"/>
              </a:ext>
            </a:extLst>
          </p:cNvPr>
          <p:cNvGrpSpPr/>
          <p:nvPr/>
        </p:nvGrpSpPr>
        <p:grpSpPr>
          <a:xfrm>
            <a:off x="685071" y="3135563"/>
            <a:ext cx="2720042" cy="1567587"/>
            <a:chOff x="345555" y="3008127"/>
            <a:chExt cx="2720042" cy="1567587"/>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5555" y="3008127"/>
              <a:ext cx="454545" cy="454545"/>
            </a:xfrm>
            <a:prstGeom prst="rect">
              <a:avLst/>
            </a:prstGeom>
          </p:spPr>
        </p:pic>
        <p:sp>
          <p:nvSpPr>
            <p:cNvPr id="5" name="Rectangle 4"/>
            <p:cNvSpPr/>
            <p:nvPr/>
          </p:nvSpPr>
          <p:spPr>
            <a:xfrm>
              <a:off x="926870" y="3081510"/>
              <a:ext cx="2138727" cy="307777"/>
            </a:xfrm>
            <a:prstGeom prst="rect">
              <a:avLst/>
            </a:prstGeom>
          </p:spPr>
          <p:txBody>
            <a:bodyPr wrap="none">
              <a:spAutoFit/>
            </a:bodyPr>
            <a:lstStyle/>
            <a:p>
              <a:r>
                <a:rPr lang="fr-FR" dirty="0">
                  <a:solidFill>
                    <a:srgbClr val="A7A4BC"/>
                  </a:solidFill>
                  <a:latin typeface="Muli Light" panose="020B0604020202020204" charset="0"/>
                </a:rPr>
                <a:t>support@databrains.dz</a:t>
              </a:r>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5555" y="3554016"/>
              <a:ext cx="454544" cy="454544"/>
            </a:xfrm>
            <a:prstGeom prst="rect">
              <a:avLst/>
            </a:prstGeom>
          </p:spPr>
        </p:pic>
        <p:sp>
          <p:nvSpPr>
            <p:cNvPr id="7" name="Rectangle 6"/>
            <p:cNvSpPr/>
            <p:nvPr/>
          </p:nvSpPr>
          <p:spPr>
            <a:xfrm>
              <a:off x="926870" y="3627399"/>
              <a:ext cx="1511952" cy="307777"/>
            </a:xfrm>
            <a:prstGeom prst="rect">
              <a:avLst/>
            </a:prstGeom>
          </p:spPr>
          <p:txBody>
            <a:bodyPr wrap="none">
              <a:spAutoFit/>
            </a:bodyPr>
            <a:lstStyle/>
            <a:p>
              <a:r>
                <a:rPr lang="fr-FR" dirty="0">
                  <a:solidFill>
                    <a:srgbClr val="A7A4BC"/>
                  </a:solidFill>
                  <a:latin typeface="Muli Light" panose="020B0604020202020204" charset="0"/>
                </a:rPr>
                <a:t>@DatabrainsDz</a:t>
              </a: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5555" y="4121170"/>
              <a:ext cx="454544" cy="454544"/>
            </a:xfrm>
            <a:prstGeom prst="rect">
              <a:avLst/>
            </a:prstGeom>
          </p:spPr>
        </p:pic>
        <p:sp>
          <p:nvSpPr>
            <p:cNvPr id="10" name="Rectangle 9"/>
            <p:cNvSpPr/>
            <p:nvPr/>
          </p:nvSpPr>
          <p:spPr>
            <a:xfrm>
              <a:off x="926870" y="4196912"/>
              <a:ext cx="1838965" cy="307777"/>
            </a:xfrm>
            <a:prstGeom prst="rect">
              <a:avLst/>
            </a:prstGeom>
          </p:spPr>
          <p:txBody>
            <a:bodyPr wrap="none">
              <a:spAutoFit/>
            </a:bodyPr>
            <a:lstStyle/>
            <a:p>
              <a:r>
                <a:rPr lang="fr-FR" dirty="0">
                  <a:solidFill>
                    <a:srgbClr val="A7A4BC"/>
                  </a:solidFill>
                  <a:latin typeface="Muli Light" panose="020B0604020202020204" charset="0"/>
                </a:rPr>
                <a:t>www.databrains.dz</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body" idx="1"/>
          </p:nvPr>
        </p:nvSpPr>
        <p:spPr>
          <a:xfrm>
            <a:off x="962850" y="919975"/>
            <a:ext cx="4469100" cy="1710336"/>
          </a:xfrm>
          <a:prstGeom prst="rect">
            <a:avLst/>
          </a:prstGeom>
        </p:spPr>
        <p:txBody>
          <a:bodyPr spcFirstLastPara="1" wrap="square" lIns="0" tIns="0" rIns="0" bIns="0" anchor="t" anchorCtr="0">
            <a:noAutofit/>
          </a:bodyPr>
          <a:lstStyle/>
          <a:p>
            <a:pPr marL="0" lvl="0" indent="0">
              <a:buNone/>
            </a:pPr>
            <a:r>
              <a:rPr lang="en-US" dirty="0"/>
              <a:t>Data will talk to you if you’re willing to listen to it.</a:t>
            </a:r>
            <a:endParaRPr dirty="0"/>
          </a:p>
        </p:txBody>
      </p:sp>
      <p:sp>
        <p:nvSpPr>
          <p:cNvPr id="93" name="Google Shape;93;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ctrTitle"/>
          </p:nvPr>
        </p:nvSpPr>
        <p:spPr>
          <a:xfrm>
            <a:off x="685800" y="2190044"/>
            <a:ext cx="4973100" cy="781706"/>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1. Introduction</a:t>
            </a:r>
            <a:endParaRPr dirty="0"/>
          </a:p>
        </p:txBody>
      </p:sp>
      <p:sp>
        <p:nvSpPr>
          <p:cNvPr id="87" name="Google Shape;87;p17"/>
          <p:cNvSpPr txBox="1">
            <a:spLocks noGrp="1"/>
          </p:cNvSpPr>
          <p:nvPr>
            <p:ph type="subTitle" idx="1"/>
          </p:nvPr>
        </p:nvSpPr>
        <p:spPr>
          <a:xfrm>
            <a:off x="685800" y="3144850"/>
            <a:ext cx="2493600" cy="964306"/>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Let’s start with a Brief talk about the BI4SS Project</a:t>
            </a:r>
            <a:endParaRPr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457200" y="739375"/>
            <a:ext cx="63003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University Data</a:t>
            </a:r>
            <a:endParaRPr dirty="0"/>
          </a:p>
        </p:txBody>
      </p:sp>
      <p:sp>
        <p:nvSpPr>
          <p:cNvPr id="99" name="Google Shape;99;p19"/>
          <p:cNvSpPr txBox="1">
            <a:spLocks noGrp="1"/>
          </p:cNvSpPr>
          <p:nvPr>
            <p:ph type="body" idx="1"/>
          </p:nvPr>
        </p:nvSpPr>
        <p:spPr>
          <a:xfrm>
            <a:off x="457200" y="1733549"/>
            <a:ext cx="4695600" cy="2557895"/>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solidFill>
                  <a:srgbClr val="A7A4BC"/>
                </a:solidFill>
              </a:rPr>
              <a:t>The data of the university has been not used to make decision before, it was just in the state of operations, by this project, we transformed the state into decision making with this data.</a:t>
            </a:r>
            <a:endParaRPr dirty="0">
              <a:solidFill>
                <a:srgbClr val="A7A4BC"/>
              </a:solidFill>
            </a:endParaRPr>
          </a:p>
        </p:txBody>
      </p:sp>
      <p:sp>
        <p:nvSpPr>
          <p:cNvPr id="100" name="Google Shape;100;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3911" y="2389424"/>
            <a:ext cx="4265373" cy="2415000"/>
          </a:xfrm>
          <a:prstGeom prst="rect">
            <a:avLst/>
          </a:prstGeom>
        </p:spPr>
      </p:pic>
      <p:sp>
        <p:nvSpPr>
          <p:cNvPr id="4" name="TextBox 3"/>
          <p:cNvSpPr txBox="1"/>
          <p:nvPr/>
        </p:nvSpPr>
        <p:spPr>
          <a:xfrm>
            <a:off x="237067" y="530914"/>
            <a:ext cx="5249334"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Objective</a:t>
            </a:r>
          </a:p>
        </p:txBody>
      </p:sp>
      <p:sp>
        <p:nvSpPr>
          <p:cNvPr id="5" name="TextBox 4"/>
          <p:cNvSpPr txBox="1"/>
          <p:nvPr/>
        </p:nvSpPr>
        <p:spPr>
          <a:xfrm>
            <a:off x="711810" y="2251081"/>
            <a:ext cx="4009046" cy="1607107"/>
          </a:xfrm>
          <a:prstGeom prst="rect">
            <a:avLst/>
          </a:prstGeom>
          <a:noFill/>
        </p:spPr>
        <p:txBody>
          <a:bodyPr wrap="square" rtlCol="0">
            <a:spAutoFit/>
          </a:bodyPr>
          <a:lstStyle/>
          <a:p>
            <a:pPr>
              <a:lnSpc>
                <a:spcPct val="114000"/>
              </a:lnSpc>
            </a:pPr>
            <a:r>
              <a:rPr lang="en-US" sz="2200" dirty="0">
                <a:solidFill>
                  <a:srgbClr val="A7A4BC"/>
                </a:solidFill>
                <a:latin typeface="Muli Light" panose="020B0604020202020204" charset="0"/>
              </a:rPr>
              <a:t>The purpose is how can teachers  determinate the causes of the success and failure of students.</a:t>
            </a:r>
          </a:p>
        </p:txBody>
      </p:sp>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2049803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
        <p:nvSpPr>
          <p:cNvPr id="5" name="TextBox 4"/>
          <p:cNvSpPr txBox="1"/>
          <p:nvPr/>
        </p:nvSpPr>
        <p:spPr>
          <a:xfrm>
            <a:off x="237067" y="530914"/>
            <a:ext cx="5249334" cy="1015663"/>
          </a:xfrm>
          <a:prstGeom prst="rect">
            <a:avLst/>
          </a:prstGeom>
          <a:noFill/>
        </p:spPr>
        <p:txBody>
          <a:bodyPr wrap="square" rtlCol="0">
            <a:spAutoFit/>
          </a:bodyPr>
          <a:lstStyle/>
          <a:p>
            <a:r>
              <a:rPr lang="fr-FR" sz="6000" b="1" dirty="0">
                <a:solidFill>
                  <a:srgbClr val="A7D86D"/>
                </a:solidFill>
                <a:latin typeface="Poppins" panose="020B0604020202020204" charset="0"/>
                <a:cs typeface="Poppins" panose="020B0604020202020204" charset="0"/>
              </a:rPr>
              <a:t>Solution</a:t>
            </a:r>
          </a:p>
        </p:txBody>
      </p:sp>
      <p:sp>
        <p:nvSpPr>
          <p:cNvPr id="30" name="Rectangle 29"/>
          <p:cNvSpPr/>
          <p:nvPr/>
        </p:nvSpPr>
        <p:spPr>
          <a:xfrm>
            <a:off x="11288" y="1593565"/>
            <a:ext cx="9132712" cy="1250150"/>
          </a:xfrm>
          <a:prstGeom prst="rect">
            <a:avLst/>
          </a:prstGeom>
        </p:spPr>
        <p:txBody>
          <a:bodyPr wrap="square">
            <a:spAutoFit/>
          </a:bodyPr>
          <a:lstStyle/>
          <a:p>
            <a:pPr marL="457200" lvl="1">
              <a:lnSpc>
                <a:spcPct val="114000"/>
              </a:lnSpc>
              <a:spcAft>
                <a:spcPts val="800"/>
              </a:spcAft>
            </a:pPr>
            <a:r>
              <a:rPr lang="en-US" sz="2200" dirty="0">
                <a:solidFill>
                  <a:srgbClr val="A7A4BC"/>
                </a:solidFill>
                <a:latin typeface="Muli Light" panose="020B0604020202020204" charset="0"/>
                <a:ea typeface="Calibri" panose="020F0502020204030204" pitchFamily="34" charset="0"/>
                <a:cs typeface="Arial" panose="020B0604020202020204" pitchFamily="34" charset="0"/>
              </a:rPr>
              <a:t>Multiple ways had been token to answer this question like : sociologists studies , Meeting, formulas , teachers meetings every end of year But Still no answer.</a:t>
            </a:r>
            <a:endParaRPr lang="fr-FR" sz="2200" dirty="0">
              <a:solidFill>
                <a:srgbClr val="A7A4BC"/>
              </a:solidFill>
              <a:effectLst/>
              <a:latin typeface="Muli Light" panose="020B0604020202020204" charset="0"/>
              <a:ea typeface="Calibri" panose="020F0502020204030204" pitchFamily="34" charset="0"/>
              <a:cs typeface="Arial" panose="020B0604020202020204" pitchFamily="34" charset="0"/>
            </a:endParaRPr>
          </a:p>
        </p:txBody>
      </p:sp>
      <p:sp>
        <p:nvSpPr>
          <p:cNvPr id="31" name="TextBox 30"/>
          <p:cNvSpPr txBox="1"/>
          <p:nvPr/>
        </p:nvSpPr>
        <p:spPr>
          <a:xfrm>
            <a:off x="4027738" y="3276929"/>
            <a:ext cx="5223587" cy="1039708"/>
          </a:xfrm>
          <a:prstGeom prst="rect">
            <a:avLst/>
          </a:prstGeom>
          <a:noFill/>
        </p:spPr>
        <p:txBody>
          <a:bodyPr wrap="square" rtlCol="0">
            <a:spAutoFit/>
          </a:bodyPr>
          <a:lstStyle/>
          <a:p>
            <a:pPr>
              <a:lnSpc>
                <a:spcPct val="114000"/>
              </a:lnSpc>
            </a:pPr>
            <a:r>
              <a:rPr lang="en-US" sz="1800" dirty="0">
                <a:solidFill>
                  <a:srgbClr val="A7A4BC"/>
                </a:solidFill>
                <a:latin typeface="Muli Light" panose="020B0604020202020204" charset="0"/>
              </a:rPr>
              <a:t>The idea now is exploiting this data by including Bi &amp; Data mining technologies and trying to achieve what we are supposed to do </a:t>
            </a:r>
          </a:p>
        </p:txBody>
      </p:sp>
      <p:pic>
        <p:nvPicPr>
          <p:cNvPr id="52" name="Picture 5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067" y="2784262"/>
            <a:ext cx="3611485" cy="2359189"/>
          </a:xfrm>
          <a:prstGeom prst="rect">
            <a:avLst/>
          </a:prstGeom>
        </p:spPr>
      </p:pic>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b="25937"/>
          <a:stretch/>
        </p:blipFill>
        <p:spPr>
          <a:xfrm>
            <a:off x="8391575" y="175061"/>
            <a:ext cx="676031" cy="530578"/>
          </a:xfrm>
          <a:prstGeom prst="rect">
            <a:avLst/>
          </a:prstGeom>
        </p:spPr>
      </p:pic>
    </p:spTree>
    <p:extLst>
      <p:ext uri="{BB962C8B-B14F-4D97-AF65-F5344CB8AC3E}">
        <p14:creationId xmlns:p14="http://schemas.microsoft.com/office/powerpoint/2010/main" val="4288413085"/>
      </p:ext>
    </p:extLst>
  </p:cSld>
  <p:clrMapOvr>
    <a:masterClrMapping/>
  </p:clrMapOvr>
  <p:transition spd="slow">
    <p:fade thruBlk="1"/>
  </p:transition>
</p:sld>
</file>

<file path=ppt/theme/theme1.xml><?xml version="1.0" encoding="utf-8"?>
<a:theme xmlns:a="http://schemas.openxmlformats.org/drawingml/2006/main" name="Gowe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311568D1-B11E-4659-AEB5-F66728E3EE7C}">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1162</TotalTime>
  <Words>1315</Words>
  <Application>Microsoft Office PowerPoint</Application>
  <PresentationFormat>Affichage à l'écran (16:9)</PresentationFormat>
  <Paragraphs>413</Paragraphs>
  <Slides>46</Slides>
  <Notes>21</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46</vt:i4>
      </vt:variant>
    </vt:vector>
  </HeadingPairs>
  <TitlesOfParts>
    <vt:vector size="54" baseType="lpstr">
      <vt:lpstr>Bahnschrift</vt:lpstr>
      <vt:lpstr>Tw Cen MT</vt:lpstr>
      <vt:lpstr>Poppins Light</vt:lpstr>
      <vt:lpstr>Muli Light</vt:lpstr>
      <vt:lpstr>Muli</vt:lpstr>
      <vt:lpstr>Poppins</vt:lpstr>
      <vt:lpstr>Arial</vt:lpstr>
      <vt:lpstr>Gower template</vt:lpstr>
      <vt:lpstr>Business Intelligence For Support Staff.</vt:lpstr>
      <vt:lpstr>Hello!</vt:lpstr>
      <vt:lpstr>Présentation PowerPoint</vt:lpstr>
      <vt:lpstr>Présentation PowerPoint</vt:lpstr>
      <vt:lpstr>Présentation PowerPoint</vt:lpstr>
      <vt:lpstr>1. Introduction</vt:lpstr>
      <vt:lpstr>University Data</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7. Data Treatment</vt:lpstr>
      <vt:lpstr>Présentation PowerPoint</vt:lpstr>
      <vt:lpstr>Présentation PowerPoint</vt:lpstr>
      <vt:lpstr>8. Data Mining</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9.Practical demostration</vt:lpstr>
      <vt:lpstr>Desktop project</vt:lpstr>
      <vt:lpstr>Mobile project</vt:lpstr>
      <vt:lpstr>Mobile project</vt:lpstr>
      <vt:lpstr>Mobile project</vt:lpstr>
      <vt:lpstr>Mobile project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Intelligence For Support Staff.</dc:title>
  <cp:lastModifiedBy> </cp:lastModifiedBy>
  <cp:revision>157</cp:revision>
  <dcterms:modified xsi:type="dcterms:W3CDTF">2019-01-31T07:37:23Z</dcterms:modified>
</cp:coreProperties>
</file>